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81" r:id="rId2"/>
    <p:sldId id="314" r:id="rId3"/>
    <p:sldId id="273" r:id="rId4"/>
    <p:sldId id="321" r:id="rId5"/>
    <p:sldId id="274" r:id="rId6"/>
    <p:sldId id="317" r:id="rId7"/>
    <p:sldId id="275" r:id="rId8"/>
    <p:sldId id="318" r:id="rId9"/>
    <p:sldId id="319" r:id="rId10"/>
    <p:sldId id="320" r:id="rId11"/>
    <p:sldId id="322" r:id="rId12"/>
    <p:sldId id="328" r:id="rId13"/>
    <p:sldId id="330" r:id="rId14"/>
    <p:sldId id="331" r:id="rId15"/>
    <p:sldId id="329" r:id="rId16"/>
    <p:sldId id="277" r:id="rId17"/>
    <p:sldId id="325" r:id="rId18"/>
    <p:sldId id="332" r:id="rId19"/>
    <p:sldId id="276" r:id="rId20"/>
    <p:sldId id="327" r:id="rId21"/>
    <p:sldId id="326" r:id="rId22"/>
    <p:sldId id="333" r:id="rId23"/>
    <p:sldId id="334" r:id="rId24"/>
    <p:sldId id="335" r:id="rId25"/>
    <p:sldId id="336" r:id="rId26"/>
    <p:sldId id="337" r:id="rId27"/>
    <p:sldId id="262" r:id="rId28"/>
    <p:sldId id="257" r:id="rId29"/>
    <p:sldId id="258" r:id="rId30"/>
    <p:sldId id="259" r:id="rId31"/>
    <p:sldId id="260" r:id="rId32"/>
    <p:sldId id="256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6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6FDE2-5EA0-4693-A869-BD48BFD3955B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86F4B-565C-4FD3-B611-F79FC86C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6F4B-565C-4FD3-B611-F79FC86C26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8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2E909-F329-481D-8AF4-2C42581FA7C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52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463F-FC3F-4277-B3A8-68E69A48BAF9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791D-6214-43E1-A073-D8189DB8EE1F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B8AC-EE43-4F5E-BBDE-16F6072B2226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7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76F59C-B575-42A1-8DFA-77CF0F80E263}" type="datetime1">
              <a:rPr lang="en-US" altLang="en-US" smtClean="0"/>
              <a:t>7/3/2018</a:t>
            </a:fld>
            <a:endParaRPr lang="ru-RU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Copyright (C) Alexey V. Akimov, 2017</a:t>
            </a:r>
            <a:endParaRPr lang="ru-R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41C76E-9459-4AFE-B61E-35C32CEB71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179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7670-C478-4CBD-AB89-29D2B3CA3DD8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7735-CE72-4876-9457-959EB78E34A2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8F09-445E-44C5-9E28-FA85A30E86F4}" type="datetime1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34A3-61E7-4A19-B355-9991E1B266D4}" type="datetime1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CA4B-911B-4DD4-BF60-5AD6E8051F79}" type="datetime1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2057-4E16-48AB-A4E5-D08741199E97}" type="datetime1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733E-DC7E-48B7-B579-1603B886B181}" type="datetime1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3E10-8405-46C2-A0A2-427B70E926B1}" type="datetime1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CF0C-8F7A-4EAE-AB22-2A2A8362251C}" type="datetime1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(C) Alexey V. Akimov,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5D59B-5D97-407E-B360-CD0F03335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image" Target="../media/image20.emf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5.emf"/><Relationship Id="rId5" Type="http://schemas.openxmlformats.org/officeDocument/2006/relationships/image" Target="../media/image23.emf"/><Relationship Id="rId15" Type="http://schemas.openxmlformats.org/officeDocument/2006/relationships/image" Target="../media/image32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9.emf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png"/><Relationship Id="rId5" Type="http://schemas.openxmlformats.org/officeDocument/2006/relationships/image" Target="../media/image50.wmf"/><Relationship Id="rId10" Type="http://schemas.openxmlformats.org/officeDocument/2006/relationships/image" Target="../media/image7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11" Type="http://schemas.openxmlformats.org/officeDocument/2006/relationships/image" Target="../media/image76.emf"/><Relationship Id="rId5" Type="http://schemas.openxmlformats.org/officeDocument/2006/relationships/image" Target="../media/image70.emf"/><Relationship Id="rId10" Type="http://schemas.openxmlformats.org/officeDocument/2006/relationships/image" Target="../media/image75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2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8.wmf"/><Relationship Id="rId12" Type="http://schemas.openxmlformats.org/officeDocument/2006/relationships/image" Target="../media/image8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0.emf"/><Relationship Id="rId5" Type="http://schemas.openxmlformats.org/officeDocument/2006/relationships/image" Target="../media/image77.wmf"/><Relationship Id="rId10" Type="http://schemas.openxmlformats.org/officeDocument/2006/relationships/image" Target="../media/image8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381.png"/><Relationship Id="rId7" Type="http://schemas.openxmlformats.org/officeDocument/2006/relationships/image" Target="../media/image421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png"/><Relationship Id="rId5" Type="http://schemas.openxmlformats.org/officeDocument/2006/relationships/image" Target="../media/image401.png"/><Relationship Id="rId10" Type="http://schemas.openxmlformats.org/officeDocument/2006/relationships/image" Target="../media/image451.png"/><Relationship Id="rId4" Type="http://schemas.openxmlformats.org/officeDocument/2006/relationships/image" Target="../media/image391.png"/><Relationship Id="rId9" Type="http://schemas.openxmlformats.org/officeDocument/2006/relationships/image" Target="../media/image4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80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00.png"/><Relationship Id="rId4" Type="http://schemas.openxmlformats.org/officeDocument/2006/relationships/image" Target="../media/image5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3" Type="http://schemas.openxmlformats.org/officeDocument/2006/relationships/image" Target="../media/image1000.png"/><Relationship Id="rId7" Type="http://schemas.openxmlformats.org/officeDocument/2006/relationships/image" Target="../media/image140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180.png"/><Relationship Id="rId5" Type="http://schemas.openxmlformats.org/officeDocument/2006/relationships/image" Target="../media/image1200.png"/><Relationship Id="rId10" Type="http://schemas.openxmlformats.org/officeDocument/2006/relationships/image" Target="../media/image170.png"/><Relationship Id="rId4" Type="http://schemas.openxmlformats.org/officeDocument/2006/relationships/image" Target="../media/image1110.png"/><Relationship Id="rId9" Type="http://schemas.openxmlformats.org/officeDocument/2006/relationships/image" Target="../media/image16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10.png"/><Relationship Id="rId9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7528"/>
            <a:ext cx="7886700" cy="3340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Computational </a:t>
            </a:r>
            <a:r>
              <a:rPr lang="en-US" sz="6000" b="1" dirty="0">
                <a:solidFill>
                  <a:srgbClr val="0000FF"/>
                </a:solidFill>
              </a:rPr>
              <a:t>Materials</a:t>
            </a:r>
            <a:r>
              <a:rPr lang="en-US" sz="6000" b="1" dirty="0"/>
              <a:t> Theory and </a:t>
            </a:r>
            <a:r>
              <a:rPr lang="en-US" sz="6000" b="1" dirty="0" smtClean="0"/>
              <a:t>Methods </a:t>
            </a:r>
            <a:endParaRPr lang="en-US" sz="60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895" y="5242540"/>
            <a:ext cx="3558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Alexey V. </a:t>
            </a:r>
            <a:r>
              <a:rPr lang="en-US" sz="2400" dirty="0" err="1" smtClean="0"/>
              <a:t>Akimov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i="1" dirty="0" smtClean="0"/>
              <a:t>University at Buffalo, SUNY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4858" y="3394273"/>
            <a:ext cx="5334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Lecture </a:t>
            </a:r>
            <a:r>
              <a:rPr lang="en-US" sz="3200" b="1" dirty="0"/>
              <a:t>2</a:t>
            </a:r>
            <a:r>
              <a:rPr lang="en-US" sz="3200" b="1" dirty="0" smtClean="0"/>
              <a:t>: </a:t>
            </a:r>
          </a:p>
          <a:p>
            <a:pPr algn="ctr"/>
            <a:r>
              <a:rPr lang="en-US" sz="3200" b="1" dirty="0" smtClean="0"/>
              <a:t>Classical Molecular Mechanics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09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06768" y="1116840"/>
            <a:ext cx="3128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/>
              <a:t>Rappe</a:t>
            </a:r>
            <a:r>
              <a:rPr lang="en-US" sz="1400" dirty="0"/>
              <a:t>, A. K.; </a:t>
            </a:r>
            <a:r>
              <a:rPr lang="en-US" sz="1400" dirty="0" err="1"/>
              <a:t>Casewit</a:t>
            </a:r>
            <a:r>
              <a:rPr lang="en-US" sz="1400" dirty="0"/>
              <a:t>, C. J.; Colwell, K. S.; Goddard III, W. A.; Skiff, W. M. 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/>
              <a:t>J</a:t>
            </a:r>
            <a:r>
              <a:rPr lang="en-US" sz="1400" i="1" dirty="0"/>
              <a:t>. Am. Chem. Soc.</a:t>
            </a:r>
            <a:r>
              <a:rPr lang="en-US" sz="1400" dirty="0"/>
              <a:t> </a:t>
            </a:r>
            <a:r>
              <a:rPr lang="en-US" sz="1400" b="1" dirty="0"/>
              <a:t>1992</a:t>
            </a:r>
            <a:r>
              <a:rPr lang="en-US" sz="1400" dirty="0"/>
              <a:t>, </a:t>
            </a:r>
            <a:r>
              <a:rPr lang="en-US" sz="1400" i="1" dirty="0"/>
              <a:t>114</a:t>
            </a:r>
            <a:r>
              <a:rPr lang="en-US" sz="1400" dirty="0"/>
              <a:t>, 10024–10035.</a:t>
            </a:r>
            <a:endParaRPr lang="en-US" sz="14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17" y="904980"/>
            <a:ext cx="2475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Universal FF (UFF)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9707" y="129062"/>
            <a:ext cx="597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Parameterization: General-purpose FFs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817" y="1366645"/>
            <a:ext cx="5298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Not so accurate!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General purpose (e.g. organometallic)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Way fewer parameters!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49" y="2281584"/>
            <a:ext cx="2709000" cy="289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49" y="2847198"/>
            <a:ext cx="1625400" cy="340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2806403"/>
            <a:ext cx="1677000" cy="295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697" y="3248791"/>
            <a:ext cx="1754400" cy="276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697" y="3600068"/>
            <a:ext cx="1702800" cy="28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8573" y="3906138"/>
            <a:ext cx="2709000" cy="334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7374" y="3542947"/>
            <a:ext cx="2453475" cy="457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8821" y="4645606"/>
            <a:ext cx="1857600" cy="501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2362" y="4725055"/>
            <a:ext cx="2657400" cy="295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r="48848" b="21557"/>
          <a:stretch/>
        </p:blipFill>
        <p:spPr>
          <a:xfrm>
            <a:off x="183241" y="2790986"/>
            <a:ext cx="2774051" cy="1885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1121" y="5312450"/>
            <a:ext cx="2193000" cy="38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88573" y="5256307"/>
            <a:ext cx="2399400" cy="347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745" y="4737586"/>
            <a:ext cx="2971611" cy="1043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2092" y="5842298"/>
            <a:ext cx="2425200" cy="5661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83732" y="5930272"/>
            <a:ext cx="1367400" cy="398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1132" y="5934916"/>
            <a:ext cx="1264200" cy="3538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4150" y="5908595"/>
            <a:ext cx="1960800" cy="3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49919" y="129062"/>
            <a:ext cx="642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Polarization: Charge equilibration method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88028" y="1052036"/>
            <a:ext cx="2726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/>
              <a:t>Rappe</a:t>
            </a:r>
            <a:r>
              <a:rPr lang="en-US" sz="1400" dirty="0"/>
              <a:t>, A. K.; Goddard, W. A. </a:t>
            </a:r>
            <a:r>
              <a:rPr lang="en-US" sz="1400" i="1" dirty="0" smtClean="0"/>
              <a:t>J</a:t>
            </a:r>
            <a:r>
              <a:rPr lang="en-US" sz="1400" i="1" dirty="0"/>
              <a:t>. Phys. Chem.</a:t>
            </a:r>
            <a:r>
              <a:rPr lang="en-US" sz="1400" dirty="0"/>
              <a:t> </a:t>
            </a:r>
            <a:r>
              <a:rPr lang="en-US" sz="1400" b="1" dirty="0"/>
              <a:t>1991</a:t>
            </a:r>
            <a:r>
              <a:rPr lang="en-US" sz="1400" dirty="0"/>
              <a:t>, </a:t>
            </a:r>
            <a:r>
              <a:rPr lang="en-US" sz="1400" i="1" dirty="0"/>
              <a:t>95</a:t>
            </a:r>
            <a:r>
              <a:rPr lang="en-US" sz="1400" dirty="0"/>
              <a:t>, 3358–3363.</a:t>
            </a:r>
            <a:endParaRPr lang="en-US" sz="14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99" y="1020929"/>
            <a:ext cx="4095795" cy="693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28" y="1853875"/>
            <a:ext cx="2915400" cy="54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28" y="2853045"/>
            <a:ext cx="2760600" cy="61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196" y="1816559"/>
            <a:ext cx="2296200" cy="59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28" y="2414859"/>
            <a:ext cx="1214700" cy="361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200" y="2595854"/>
            <a:ext cx="1573800" cy="649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00" y="3267925"/>
            <a:ext cx="1212600" cy="3345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24650" y="1898481"/>
            <a:ext cx="219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electronegativity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4650" y="2776033"/>
            <a:ext cx="219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self-</a:t>
            </a:r>
            <a:r>
              <a:rPr lang="en-US" sz="2000" b="1" dirty="0" err="1" smtClean="0">
                <a:solidFill>
                  <a:srgbClr val="0000FF"/>
                </a:solidFill>
              </a:rPr>
              <a:t>Coloumb</a:t>
            </a:r>
            <a:r>
              <a:rPr lang="en-US" sz="2000" b="1" dirty="0" smtClean="0">
                <a:solidFill>
                  <a:srgbClr val="0000FF"/>
                </a:solidFill>
              </a:rPr>
              <a:t> (</a:t>
            </a:r>
            <a:r>
              <a:rPr lang="en-US" sz="2000" b="1" dirty="0" err="1" smtClean="0">
                <a:solidFill>
                  <a:srgbClr val="0000FF"/>
                </a:solidFill>
              </a:rPr>
              <a:t>idempotential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028" y="3800474"/>
            <a:ext cx="3479757" cy="2424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5537" y="3845093"/>
            <a:ext cx="3594963" cy="4526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3346" y="4429184"/>
            <a:ext cx="4668704" cy="595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7495" y="5004971"/>
            <a:ext cx="2864395" cy="5233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7496" y="5528282"/>
            <a:ext cx="1849882" cy="3722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3699" y="5900539"/>
            <a:ext cx="1384985" cy="6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6066" y="152309"/>
            <a:ext cx="554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Handling </a:t>
            </a:r>
            <a:r>
              <a:rPr lang="en-US" sz="2800" b="1" dirty="0" err="1" smtClean="0"/>
              <a:t>vdW</a:t>
            </a:r>
            <a:r>
              <a:rPr lang="en-US" sz="2800" b="1" dirty="0" smtClean="0"/>
              <a:t> interactions with PBC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30386" y="932821"/>
                <a:ext cx="7019614" cy="82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86" y="932821"/>
                <a:ext cx="7019614" cy="8265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97677" y="1967835"/>
                <a:ext cx="1339655" cy="394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77" y="1967835"/>
                <a:ext cx="1339655" cy="394788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954781" y="1980563"/>
            <a:ext cx="228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cell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43682" y="2350629"/>
                <a:ext cx="576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2" y="2350629"/>
                <a:ext cx="5766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901914" y="2322407"/>
            <a:ext cx="199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 coordinates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640193" y="1811299"/>
                <a:ext cx="4047070" cy="945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All combinations of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That is an infinite number of cells!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Exclude self-interactions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193" y="1811299"/>
                <a:ext cx="4047070" cy="945259"/>
              </a:xfrm>
              <a:prstGeom prst="rect">
                <a:avLst/>
              </a:prstGeom>
              <a:blipFill>
                <a:blip r:embed="rId5"/>
                <a:stretch>
                  <a:fillRect l="-904" t="-258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901914" y="2975166"/>
            <a:ext cx="5492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Dealing with the infinite number of terms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97677" y="3470042"/>
            <a:ext cx="4901147" cy="3402519"/>
            <a:chOff x="297677" y="3470042"/>
            <a:chExt cx="4901147" cy="3402519"/>
          </a:xfrm>
        </p:grpSpPr>
        <p:sp>
          <p:nvSpPr>
            <p:cNvPr id="56" name="Freeform 55"/>
            <p:cNvSpPr/>
            <p:nvPr/>
          </p:nvSpPr>
          <p:spPr>
            <a:xfrm>
              <a:off x="1023144" y="4062102"/>
              <a:ext cx="3485639" cy="2549182"/>
            </a:xfrm>
            <a:custGeom>
              <a:avLst/>
              <a:gdLst>
                <a:gd name="connsiteX0" fmla="*/ 0 w 3914775"/>
                <a:gd name="connsiteY0" fmla="*/ 0 h 2509841"/>
                <a:gd name="connsiteX1" fmla="*/ 457200 w 3914775"/>
                <a:gd name="connsiteY1" fmla="*/ 1581150 h 2509841"/>
                <a:gd name="connsiteX2" fmla="*/ 866775 w 3914775"/>
                <a:gd name="connsiteY2" fmla="*/ 2409825 h 2509841"/>
                <a:gd name="connsiteX3" fmla="*/ 1266825 w 3914775"/>
                <a:gd name="connsiteY3" fmla="*/ 2428875 h 2509841"/>
                <a:gd name="connsiteX4" fmla="*/ 1638300 w 3914775"/>
                <a:gd name="connsiteY4" fmla="*/ 1809750 h 2509841"/>
                <a:gd name="connsiteX5" fmla="*/ 1933575 w 3914775"/>
                <a:gd name="connsiteY5" fmla="*/ 1276350 h 2509841"/>
                <a:gd name="connsiteX6" fmla="*/ 3914775 w 3914775"/>
                <a:gd name="connsiteY6" fmla="*/ 866775 h 2509841"/>
                <a:gd name="connsiteX0" fmla="*/ 0 w 3914775"/>
                <a:gd name="connsiteY0" fmla="*/ 0 h 2509841"/>
                <a:gd name="connsiteX1" fmla="*/ 457200 w 3914775"/>
                <a:gd name="connsiteY1" fmla="*/ 1581150 h 2509841"/>
                <a:gd name="connsiteX2" fmla="*/ 866775 w 3914775"/>
                <a:gd name="connsiteY2" fmla="*/ 2409825 h 2509841"/>
                <a:gd name="connsiteX3" fmla="*/ 1266825 w 3914775"/>
                <a:gd name="connsiteY3" fmla="*/ 2428875 h 2509841"/>
                <a:gd name="connsiteX4" fmla="*/ 1638300 w 3914775"/>
                <a:gd name="connsiteY4" fmla="*/ 1809750 h 2509841"/>
                <a:gd name="connsiteX5" fmla="*/ 3914775 w 3914775"/>
                <a:gd name="connsiteY5" fmla="*/ 866775 h 2509841"/>
                <a:gd name="connsiteX0" fmla="*/ 0 w 3914775"/>
                <a:gd name="connsiteY0" fmla="*/ 0 h 2521400"/>
                <a:gd name="connsiteX1" fmla="*/ 457200 w 3914775"/>
                <a:gd name="connsiteY1" fmla="*/ 1581150 h 2521400"/>
                <a:gd name="connsiteX2" fmla="*/ 866775 w 3914775"/>
                <a:gd name="connsiteY2" fmla="*/ 2409825 h 2521400"/>
                <a:gd name="connsiteX3" fmla="*/ 1266825 w 3914775"/>
                <a:gd name="connsiteY3" fmla="*/ 2428875 h 2521400"/>
                <a:gd name="connsiteX4" fmla="*/ 2038350 w 3914775"/>
                <a:gd name="connsiteY4" fmla="*/ 1628775 h 2521400"/>
                <a:gd name="connsiteX5" fmla="*/ 3914775 w 3914775"/>
                <a:gd name="connsiteY5" fmla="*/ 866775 h 2521400"/>
                <a:gd name="connsiteX0" fmla="*/ 0 w 3914775"/>
                <a:gd name="connsiteY0" fmla="*/ 0 h 2528334"/>
                <a:gd name="connsiteX1" fmla="*/ 457200 w 3914775"/>
                <a:gd name="connsiteY1" fmla="*/ 1581150 h 2528334"/>
                <a:gd name="connsiteX2" fmla="*/ 866775 w 3914775"/>
                <a:gd name="connsiteY2" fmla="*/ 2409825 h 2528334"/>
                <a:gd name="connsiteX3" fmla="*/ 1266825 w 3914775"/>
                <a:gd name="connsiteY3" fmla="*/ 2428875 h 2528334"/>
                <a:gd name="connsiteX4" fmla="*/ 2133600 w 3914775"/>
                <a:gd name="connsiteY4" fmla="*/ 1524000 h 2528334"/>
                <a:gd name="connsiteX5" fmla="*/ 3914775 w 3914775"/>
                <a:gd name="connsiteY5" fmla="*/ 866775 h 2528334"/>
                <a:gd name="connsiteX0" fmla="*/ 0 w 3933825"/>
                <a:gd name="connsiteY0" fmla="*/ 0 h 2528334"/>
                <a:gd name="connsiteX1" fmla="*/ 457200 w 3933825"/>
                <a:gd name="connsiteY1" fmla="*/ 1581150 h 2528334"/>
                <a:gd name="connsiteX2" fmla="*/ 866775 w 3933825"/>
                <a:gd name="connsiteY2" fmla="*/ 2409825 h 2528334"/>
                <a:gd name="connsiteX3" fmla="*/ 1266825 w 3933825"/>
                <a:gd name="connsiteY3" fmla="*/ 2428875 h 2528334"/>
                <a:gd name="connsiteX4" fmla="*/ 2133600 w 3933825"/>
                <a:gd name="connsiteY4" fmla="*/ 1524000 h 2528334"/>
                <a:gd name="connsiteX5" fmla="*/ 3933825 w 3933825"/>
                <a:gd name="connsiteY5" fmla="*/ 962025 h 2528334"/>
                <a:gd name="connsiteX0" fmla="*/ 0 w 3933825"/>
                <a:gd name="connsiteY0" fmla="*/ 0 h 2528334"/>
                <a:gd name="connsiteX1" fmla="*/ 457200 w 3933825"/>
                <a:gd name="connsiteY1" fmla="*/ 1581150 h 2528334"/>
                <a:gd name="connsiteX2" fmla="*/ 866775 w 3933825"/>
                <a:gd name="connsiteY2" fmla="*/ 2409825 h 2528334"/>
                <a:gd name="connsiteX3" fmla="*/ 1266825 w 3933825"/>
                <a:gd name="connsiteY3" fmla="*/ 2428875 h 2528334"/>
                <a:gd name="connsiteX4" fmla="*/ 2133600 w 3933825"/>
                <a:gd name="connsiteY4" fmla="*/ 1524000 h 2528334"/>
                <a:gd name="connsiteX5" fmla="*/ 3933825 w 3933825"/>
                <a:gd name="connsiteY5" fmla="*/ 962025 h 2528334"/>
                <a:gd name="connsiteX0" fmla="*/ 0 w 3933825"/>
                <a:gd name="connsiteY0" fmla="*/ 0 h 2528334"/>
                <a:gd name="connsiteX1" fmla="*/ 342900 w 3933825"/>
                <a:gd name="connsiteY1" fmla="*/ 1581150 h 2528334"/>
                <a:gd name="connsiteX2" fmla="*/ 866775 w 3933825"/>
                <a:gd name="connsiteY2" fmla="*/ 2409825 h 2528334"/>
                <a:gd name="connsiteX3" fmla="*/ 1266825 w 3933825"/>
                <a:gd name="connsiteY3" fmla="*/ 2428875 h 2528334"/>
                <a:gd name="connsiteX4" fmla="*/ 2133600 w 3933825"/>
                <a:gd name="connsiteY4" fmla="*/ 1524000 h 2528334"/>
                <a:gd name="connsiteX5" fmla="*/ 3933825 w 3933825"/>
                <a:gd name="connsiteY5" fmla="*/ 962025 h 2528334"/>
                <a:gd name="connsiteX0" fmla="*/ 0 w 3933825"/>
                <a:gd name="connsiteY0" fmla="*/ 0 h 2528334"/>
                <a:gd name="connsiteX1" fmla="*/ 342900 w 3933825"/>
                <a:gd name="connsiteY1" fmla="*/ 1581150 h 2528334"/>
                <a:gd name="connsiteX2" fmla="*/ 771525 w 3933825"/>
                <a:gd name="connsiteY2" fmla="*/ 2409825 h 2528334"/>
                <a:gd name="connsiteX3" fmla="*/ 1266825 w 3933825"/>
                <a:gd name="connsiteY3" fmla="*/ 2428875 h 2528334"/>
                <a:gd name="connsiteX4" fmla="*/ 2133600 w 3933825"/>
                <a:gd name="connsiteY4" fmla="*/ 1524000 h 2528334"/>
                <a:gd name="connsiteX5" fmla="*/ 3933825 w 3933825"/>
                <a:gd name="connsiteY5" fmla="*/ 962025 h 2528334"/>
                <a:gd name="connsiteX0" fmla="*/ 0 w 3933825"/>
                <a:gd name="connsiteY0" fmla="*/ 0 h 2527062"/>
                <a:gd name="connsiteX1" fmla="*/ 342900 w 3933825"/>
                <a:gd name="connsiteY1" fmla="*/ 1581150 h 2527062"/>
                <a:gd name="connsiteX2" fmla="*/ 771525 w 3933825"/>
                <a:gd name="connsiteY2" fmla="*/ 2409825 h 2527062"/>
                <a:gd name="connsiteX3" fmla="*/ 1266825 w 3933825"/>
                <a:gd name="connsiteY3" fmla="*/ 2428875 h 2527062"/>
                <a:gd name="connsiteX4" fmla="*/ 2286000 w 3933825"/>
                <a:gd name="connsiteY4" fmla="*/ 1543050 h 2527062"/>
                <a:gd name="connsiteX5" fmla="*/ 3933825 w 3933825"/>
                <a:gd name="connsiteY5" fmla="*/ 962025 h 2527062"/>
                <a:gd name="connsiteX0" fmla="*/ 0 w 6408191"/>
                <a:gd name="connsiteY0" fmla="*/ 0 h 2527062"/>
                <a:gd name="connsiteX1" fmla="*/ 342900 w 6408191"/>
                <a:gd name="connsiteY1" fmla="*/ 1581150 h 2527062"/>
                <a:gd name="connsiteX2" fmla="*/ 771525 w 6408191"/>
                <a:gd name="connsiteY2" fmla="*/ 2409825 h 2527062"/>
                <a:gd name="connsiteX3" fmla="*/ 1266825 w 6408191"/>
                <a:gd name="connsiteY3" fmla="*/ 2428875 h 2527062"/>
                <a:gd name="connsiteX4" fmla="*/ 2286000 w 6408191"/>
                <a:gd name="connsiteY4" fmla="*/ 1543050 h 2527062"/>
                <a:gd name="connsiteX5" fmla="*/ 6408191 w 6408191"/>
                <a:gd name="connsiteY5" fmla="*/ 942975 h 2527062"/>
                <a:gd name="connsiteX0" fmla="*/ 0 w 6408191"/>
                <a:gd name="connsiteY0" fmla="*/ 0 h 2549182"/>
                <a:gd name="connsiteX1" fmla="*/ 342900 w 6408191"/>
                <a:gd name="connsiteY1" fmla="*/ 1581150 h 2549182"/>
                <a:gd name="connsiteX2" fmla="*/ 771525 w 6408191"/>
                <a:gd name="connsiteY2" fmla="*/ 2409825 h 2549182"/>
                <a:gd name="connsiteX3" fmla="*/ 1266825 w 6408191"/>
                <a:gd name="connsiteY3" fmla="*/ 2428875 h 2549182"/>
                <a:gd name="connsiteX4" fmla="*/ 2360529 w 6408191"/>
                <a:gd name="connsiteY4" fmla="*/ 1219200 h 2549182"/>
                <a:gd name="connsiteX5" fmla="*/ 6408191 w 6408191"/>
                <a:gd name="connsiteY5" fmla="*/ 942975 h 2549182"/>
                <a:gd name="connsiteX0" fmla="*/ 0 w 6393285"/>
                <a:gd name="connsiteY0" fmla="*/ 0 h 2549182"/>
                <a:gd name="connsiteX1" fmla="*/ 342900 w 6393285"/>
                <a:gd name="connsiteY1" fmla="*/ 1581150 h 2549182"/>
                <a:gd name="connsiteX2" fmla="*/ 771525 w 6393285"/>
                <a:gd name="connsiteY2" fmla="*/ 2409825 h 2549182"/>
                <a:gd name="connsiteX3" fmla="*/ 1266825 w 6393285"/>
                <a:gd name="connsiteY3" fmla="*/ 2428875 h 2549182"/>
                <a:gd name="connsiteX4" fmla="*/ 2360529 w 6393285"/>
                <a:gd name="connsiteY4" fmla="*/ 1219200 h 2549182"/>
                <a:gd name="connsiteX5" fmla="*/ 6393285 w 6393285"/>
                <a:gd name="connsiteY5" fmla="*/ 866775 h 2549182"/>
                <a:gd name="connsiteX0" fmla="*/ 0 w 6393285"/>
                <a:gd name="connsiteY0" fmla="*/ 0 h 2549182"/>
                <a:gd name="connsiteX1" fmla="*/ 342900 w 6393285"/>
                <a:gd name="connsiteY1" fmla="*/ 1581150 h 2549182"/>
                <a:gd name="connsiteX2" fmla="*/ 771525 w 6393285"/>
                <a:gd name="connsiteY2" fmla="*/ 2409825 h 2549182"/>
                <a:gd name="connsiteX3" fmla="*/ 1266825 w 6393285"/>
                <a:gd name="connsiteY3" fmla="*/ 2428875 h 2549182"/>
                <a:gd name="connsiteX4" fmla="*/ 2360529 w 6393285"/>
                <a:gd name="connsiteY4" fmla="*/ 1219200 h 2549182"/>
                <a:gd name="connsiteX5" fmla="*/ 6393285 w 6393285"/>
                <a:gd name="connsiteY5" fmla="*/ 866775 h 2549182"/>
                <a:gd name="connsiteX0" fmla="*/ 0 w 6393285"/>
                <a:gd name="connsiteY0" fmla="*/ 0 h 2549182"/>
                <a:gd name="connsiteX1" fmla="*/ 342900 w 6393285"/>
                <a:gd name="connsiteY1" fmla="*/ 1581150 h 2549182"/>
                <a:gd name="connsiteX2" fmla="*/ 771525 w 6393285"/>
                <a:gd name="connsiteY2" fmla="*/ 2409825 h 2549182"/>
                <a:gd name="connsiteX3" fmla="*/ 1266825 w 6393285"/>
                <a:gd name="connsiteY3" fmla="*/ 2428875 h 2549182"/>
                <a:gd name="connsiteX4" fmla="*/ 2360529 w 6393285"/>
                <a:gd name="connsiteY4" fmla="*/ 1219200 h 2549182"/>
                <a:gd name="connsiteX5" fmla="*/ 6393285 w 6393285"/>
                <a:gd name="connsiteY5" fmla="*/ 866775 h 2549182"/>
                <a:gd name="connsiteX0" fmla="*/ 0 w 6393285"/>
                <a:gd name="connsiteY0" fmla="*/ 0 h 2549182"/>
                <a:gd name="connsiteX1" fmla="*/ 342900 w 6393285"/>
                <a:gd name="connsiteY1" fmla="*/ 1581150 h 2549182"/>
                <a:gd name="connsiteX2" fmla="*/ 771525 w 6393285"/>
                <a:gd name="connsiteY2" fmla="*/ 2409825 h 2549182"/>
                <a:gd name="connsiteX3" fmla="*/ 1266825 w 6393285"/>
                <a:gd name="connsiteY3" fmla="*/ 2428875 h 2549182"/>
                <a:gd name="connsiteX4" fmla="*/ 2360529 w 6393285"/>
                <a:gd name="connsiteY4" fmla="*/ 1219200 h 2549182"/>
                <a:gd name="connsiteX5" fmla="*/ 6393285 w 6393285"/>
                <a:gd name="connsiteY5" fmla="*/ 866775 h 254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3285" h="2549182">
                  <a:moveTo>
                    <a:pt x="0" y="0"/>
                  </a:moveTo>
                  <a:cubicBezTo>
                    <a:pt x="156369" y="589756"/>
                    <a:pt x="214313" y="1179513"/>
                    <a:pt x="342900" y="1581150"/>
                  </a:cubicBezTo>
                  <a:cubicBezTo>
                    <a:pt x="471488" y="1982788"/>
                    <a:pt x="617538" y="2268538"/>
                    <a:pt x="771525" y="2409825"/>
                  </a:cubicBezTo>
                  <a:cubicBezTo>
                    <a:pt x="925512" y="2551112"/>
                    <a:pt x="1001991" y="2627312"/>
                    <a:pt x="1266825" y="2428875"/>
                  </a:cubicBezTo>
                  <a:cubicBezTo>
                    <a:pt x="1531659" y="2230438"/>
                    <a:pt x="1796783" y="1473200"/>
                    <a:pt x="2360529" y="1219200"/>
                  </a:cubicBezTo>
                  <a:cubicBezTo>
                    <a:pt x="2700689" y="936625"/>
                    <a:pt x="5852345" y="920353"/>
                    <a:pt x="6393285" y="866775"/>
                  </a:cubicBezTo>
                </a:path>
              </a:pathLst>
            </a:custGeom>
            <a:noFill/>
            <a:ln w="635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616833" y="3729311"/>
              <a:ext cx="0" cy="314325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97677" y="4834211"/>
              <a:ext cx="475057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4915093" y="4317053"/>
                  <a:ext cx="2837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093" y="4317053"/>
                  <a:ext cx="28373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3404" r="-25532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31998" y="3470042"/>
                  <a:ext cx="74219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998" y="3470042"/>
                  <a:ext cx="74219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016" r="-14754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>
            <a:off x="3685585" y="4419600"/>
            <a:ext cx="0" cy="1400175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400028" y="3839608"/>
                <a:ext cx="6491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𝒄𝒖𝒕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028" y="3839608"/>
                <a:ext cx="649152" cy="369332"/>
              </a:xfrm>
              <a:prstGeom prst="rect">
                <a:avLst/>
              </a:prstGeom>
              <a:blipFill>
                <a:blip r:embed="rId8"/>
                <a:stretch>
                  <a:fillRect l="-11321" r="-471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454560" y="3972330"/>
                <a:ext cx="31778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Van der Walls interactions</a:t>
                </a:r>
              </a:p>
              <a:p>
                <a:r>
                  <a:rPr lang="en-US" sz="2000" dirty="0" smtClean="0"/>
                  <a:t>are </a:t>
                </a:r>
                <a:r>
                  <a:rPr lang="en-US" sz="2000" b="1" dirty="0" smtClean="0">
                    <a:solidFill>
                      <a:srgbClr val="008000"/>
                    </a:solidFill>
                  </a:rPr>
                  <a:t>short-ranged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Disregard all the interactions</a:t>
                </a:r>
              </a:p>
              <a:p>
                <a:r>
                  <a:rPr lang="en-US" sz="2000" dirty="0" smtClean="0"/>
                  <a:t>for the particles separated </a:t>
                </a:r>
              </a:p>
              <a:p>
                <a:r>
                  <a:rPr lang="en-US" sz="2000" dirty="0" smtClean="0"/>
                  <a:t>more than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560" y="3972330"/>
                <a:ext cx="3177858" cy="1938992"/>
              </a:xfrm>
              <a:prstGeom prst="rect">
                <a:avLst/>
              </a:prstGeom>
              <a:blipFill>
                <a:blip r:embed="rId9"/>
                <a:stretch>
                  <a:fillRect l="-2111" t="-1887" r="-1344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302484" y="5967601"/>
                <a:ext cx="2844240" cy="724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4" y="5967601"/>
                <a:ext cx="2844240" cy="7246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4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381625" y="1883482"/>
            <a:ext cx="0" cy="195033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3850" y="2858650"/>
            <a:ext cx="842962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76525" y="2249050"/>
            <a:ext cx="2705100" cy="9525"/>
          </a:xfrm>
          <a:prstGeom prst="line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45435" y="1580666"/>
            <a:ext cx="206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Simulation cell</a:t>
            </a:r>
            <a:endParaRPr lang="en-US" sz="2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676525" y="1883482"/>
            <a:ext cx="0" cy="195033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83328" y="1883482"/>
            <a:ext cx="0" cy="195033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78228" y="2239525"/>
            <a:ext cx="2705100" cy="9525"/>
          </a:xfrm>
          <a:prstGeom prst="line">
            <a:avLst/>
          </a:prstGeom>
          <a:ln w="635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03283" y="1558786"/>
            <a:ext cx="206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Periodic Image</a:t>
            </a:r>
            <a:endParaRPr lang="en-US" sz="2400" b="1" dirty="0"/>
          </a:p>
        </p:txBody>
      </p:sp>
      <p:cxnSp>
        <p:nvCxnSpPr>
          <p:cNvPr id="21" name="Straight Arrow Connector 20"/>
          <p:cNvCxnSpPr>
            <a:stCxn id="23" idx="0"/>
            <a:endCxn id="8" idx="5"/>
          </p:cNvCxnSpPr>
          <p:nvPr/>
        </p:nvCxnSpPr>
        <p:spPr>
          <a:xfrm flipH="1" flipV="1">
            <a:off x="2824699" y="3013559"/>
            <a:ext cx="1317486" cy="115270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3" idx="0"/>
            <a:endCxn id="12" idx="3"/>
          </p:cNvCxnSpPr>
          <p:nvPr/>
        </p:nvCxnSpPr>
        <p:spPr>
          <a:xfrm flipV="1">
            <a:off x="4142185" y="3013559"/>
            <a:ext cx="1091266" cy="115270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06141" y="4166268"/>
            <a:ext cx="2472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Same atom/molecule</a:t>
            </a:r>
            <a:endParaRPr lang="en-US" sz="2000" b="1" dirty="0"/>
          </a:p>
        </p:txBody>
      </p:sp>
      <p:sp>
        <p:nvSpPr>
          <p:cNvPr id="24" name="Oval 23"/>
          <p:cNvSpPr/>
          <p:nvPr/>
        </p:nvSpPr>
        <p:spPr>
          <a:xfrm>
            <a:off x="1552574" y="1705258"/>
            <a:ext cx="2226115" cy="2325910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6975" y="2627816"/>
            <a:ext cx="429993" cy="461665"/>
            <a:chOff x="2466975" y="2627816"/>
            <a:chExt cx="429993" cy="461665"/>
          </a:xfrm>
        </p:grpSpPr>
        <p:sp>
          <p:nvSpPr>
            <p:cNvPr id="8" name="Oval 7"/>
            <p:cNvSpPr/>
            <p:nvPr/>
          </p:nvSpPr>
          <p:spPr>
            <a:xfrm>
              <a:off x="2466975" y="2639575"/>
              <a:ext cx="41910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2041" y="2627816"/>
              <a:ext cx="34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81375" y="2637380"/>
            <a:ext cx="419100" cy="461665"/>
            <a:chOff x="3381375" y="2637380"/>
            <a:chExt cx="419100" cy="461665"/>
          </a:xfrm>
        </p:grpSpPr>
        <p:sp>
          <p:nvSpPr>
            <p:cNvPr id="9" name="Oval 8"/>
            <p:cNvSpPr/>
            <p:nvPr/>
          </p:nvSpPr>
          <p:spPr>
            <a:xfrm>
              <a:off x="3381375" y="2639575"/>
              <a:ext cx="41910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26887" y="2637380"/>
              <a:ext cx="34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05287" y="2627816"/>
            <a:ext cx="419100" cy="461665"/>
            <a:chOff x="4205287" y="2627816"/>
            <a:chExt cx="419100" cy="461665"/>
          </a:xfrm>
        </p:grpSpPr>
        <p:sp>
          <p:nvSpPr>
            <p:cNvPr id="10" name="Oval 9"/>
            <p:cNvSpPr/>
            <p:nvPr/>
          </p:nvSpPr>
          <p:spPr>
            <a:xfrm>
              <a:off x="4205287" y="2639575"/>
              <a:ext cx="419100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31091" y="2627816"/>
              <a:ext cx="34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72075" y="2627816"/>
            <a:ext cx="491992" cy="461665"/>
            <a:chOff x="5172075" y="2627816"/>
            <a:chExt cx="491992" cy="461665"/>
          </a:xfrm>
        </p:grpSpPr>
        <p:sp>
          <p:nvSpPr>
            <p:cNvPr id="12" name="Oval 11"/>
            <p:cNvSpPr/>
            <p:nvPr/>
          </p:nvSpPr>
          <p:spPr>
            <a:xfrm>
              <a:off x="5172075" y="2639575"/>
              <a:ext cx="419100" cy="4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00916" y="2627816"/>
              <a:ext cx="463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1’</a:t>
              </a:r>
              <a:endParaRPr lang="en-US" sz="2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62662" y="2618291"/>
            <a:ext cx="506568" cy="461665"/>
            <a:chOff x="6062662" y="2618291"/>
            <a:chExt cx="506568" cy="461665"/>
          </a:xfrm>
        </p:grpSpPr>
        <p:sp>
          <p:nvSpPr>
            <p:cNvPr id="13" name="Oval 12"/>
            <p:cNvSpPr/>
            <p:nvPr/>
          </p:nvSpPr>
          <p:spPr>
            <a:xfrm>
              <a:off x="6062662" y="2639575"/>
              <a:ext cx="419100" cy="4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06079" y="2618291"/>
              <a:ext cx="463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  <a:r>
                <a:rPr lang="en-US" sz="2400" b="1" dirty="0" smtClean="0"/>
                <a:t>’</a:t>
              </a:r>
              <a:endParaRPr lang="en-US" sz="24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79443" y="2618291"/>
            <a:ext cx="503025" cy="461665"/>
            <a:chOff x="6979443" y="2618291"/>
            <a:chExt cx="503025" cy="461665"/>
          </a:xfrm>
        </p:grpSpPr>
        <p:sp>
          <p:nvSpPr>
            <p:cNvPr id="15" name="Oval 14"/>
            <p:cNvSpPr/>
            <p:nvPr/>
          </p:nvSpPr>
          <p:spPr>
            <a:xfrm>
              <a:off x="6979443" y="2639575"/>
              <a:ext cx="419100" cy="4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19317" y="2618291"/>
              <a:ext cx="463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  <a:r>
                <a:rPr lang="en-US" sz="2400" b="1" dirty="0" smtClean="0"/>
                <a:t>’</a:t>
              </a:r>
              <a:endParaRPr lang="en-US" sz="24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52572" y="2627816"/>
            <a:ext cx="527895" cy="461665"/>
            <a:chOff x="1552572" y="2627816"/>
            <a:chExt cx="527895" cy="461665"/>
          </a:xfrm>
        </p:grpSpPr>
        <p:sp>
          <p:nvSpPr>
            <p:cNvPr id="7" name="Oval 6"/>
            <p:cNvSpPr/>
            <p:nvPr/>
          </p:nvSpPr>
          <p:spPr>
            <a:xfrm>
              <a:off x="1552575" y="2639575"/>
              <a:ext cx="419100" cy="4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2572" y="2627816"/>
              <a:ext cx="527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  <a:r>
                <a:rPr lang="en-US" sz="2400" b="1" dirty="0" smtClean="0"/>
                <a:t>’’</a:t>
              </a:r>
              <a:endParaRPr lang="en-US" sz="24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8175" y="2616060"/>
            <a:ext cx="691699" cy="461665"/>
            <a:chOff x="638175" y="2616060"/>
            <a:chExt cx="691699" cy="461665"/>
          </a:xfrm>
        </p:grpSpPr>
        <p:sp>
          <p:nvSpPr>
            <p:cNvPr id="11" name="Oval 10"/>
            <p:cNvSpPr/>
            <p:nvPr/>
          </p:nvSpPr>
          <p:spPr>
            <a:xfrm>
              <a:off x="638175" y="2639575"/>
              <a:ext cx="419100" cy="438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608" y="2616060"/>
              <a:ext cx="671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2’’</a:t>
              </a:r>
              <a:endParaRPr lang="en-US" sz="2400" b="1" dirty="0"/>
            </a:p>
          </p:txBody>
        </p:sp>
      </p:grpSp>
      <p:cxnSp>
        <p:nvCxnSpPr>
          <p:cNvPr id="33" name="Straight Arrow Connector 32"/>
          <p:cNvCxnSpPr>
            <a:stCxn id="8" idx="3"/>
            <a:endCxn id="24" idx="3"/>
          </p:cNvCxnSpPr>
          <p:nvPr/>
        </p:nvCxnSpPr>
        <p:spPr>
          <a:xfrm flipH="1">
            <a:off x="1878581" y="3013559"/>
            <a:ext cx="649770" cy="676987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044087" y="3336385"/>
                <a:ext cx="7243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𝒄𝒖𝒕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087" y="3336385"/>
                <a:ext cx="724301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292738" y="147811"/>
            <a:ext cx="6694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Handling non-bonded interactions with PBC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3925" y="4953000"/>
                <a:ext cx="67341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If simulation cell size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400" b="1" dirty="0" smtClean="0"/>
                  <a:t> is larger than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𝒄𝒖𝒕</m:t>
                        </m:r>
                      </m:sub>
                    </m:sSub>
                  </m:oMath>
                </a14:m>
                <a:r>
                  <a:rPr lang="en-US" sz="2400" b="1" dirty="0" smtClean="0"/>
                  <a:t>, it is sufficient to have only one shell of periodic images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4953000"/>
                <a:ext cx="6734175" cy="830997"/>
              </a:xfrm>
              <a:prstGeom prst="rect">
                <a:avLst/>
              </a:prstGeom>
              <a:blipFill>
                <a:blip r:embed="rId3"/>
                <a:stretch>
                  <a:fillRect l="-272" t="-5882" r="-181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1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4" grpId="0" animBg="1"/>
      <p:bldP spid="34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8260" y="520471"/>
            <a:ext cx="0" cy="31432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5606" y="3084987"/>
            <a:ext cx="393301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4894" y="2640855"/>
                <a:ext cx="28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894" y="2640855"/>
                <a:ext cx="283731" cy="369332"/>
              </a:xfrm>
              <a:prstGeom prst="rect">
                <a:avLst/>
              </a:prstGeom>
              <a:blipFill>
                <a:blip r:embed="rId2"/>
                <a:stretch>
                  <a:fillRect l="-26087" r="-2608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3735" y="745831"/>
                <a:ext cx="742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35" y="745831"/>
                <a:ext cx="742190" cy="369332"/>
              </a:xfrm>
              <a:prstGeom prst="rect">
                <a:avLst/>
              </a:prstGeom>
              <a:blipFill>
                <a:blip r:embed="rId3"/>
                <a:stretch>
                  <a:fillRect l="-9016" r="-14754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00700" y="1137851"/>
            <a:ext cx="41697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Electrostatic interactions</a:t>
            </a:r>
          </a:p>
          <a:p>
            <a:r>
              <a:rPr lang="en-US" sz="2000" dirty="0" smtClean="0"/>
              <a:t>are </a:t>
            </a:r>
            <a:r>
              <a:rPr lang="en-US" sz="2000" b="1" dirty="0" smtClean="0">
                <a:solidFill>
                  <a:srgbClr val="FF0000"/>
                </a:solidFill>
              </a:rPr>
              <a:t>long-ranged</a:t>
            </a:r>
          </a:p>
          <a:p>
            <a:endParaRPr lang="en-US" sz="2000" dirty="0"/>
          </a:p>
          <a:p>
            <a:r>
              <a:rPr lang="en-US" sz="2000" dirty="0" smtClean="0"/>
              <a:t>Can not use the cutoff technique</a:t>
            </a:r>
          </a:p>
          <a:p>
            <a:endParaRPr lang="en-US" sz="2000" dirty="0"/>
          </a:p>
          <a:p>
            <a:r>
              <a:rPr lang="en-US" sz="2000" dirty="0" smtClean="0"/>
              <a:t>Direct summation is slowly converging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2738" y="147811"/>
            <a:ext cx="6705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Handling electrostatic interactions with PBC</a:t>
            </a:r>
            <a:endParaRPr lang="en-US" sz="2800" b="1" dirty="0"/>
          </a:p>
        </p:txBody>
      </p:sp>
      <p:sp>
        <p:nvSpPr>
          <p:cNvPr id="15" name="Freeform 14"/>
          <p:cNvSpPr/>
          <p:nvPr/>
        </p:nvSpPr>
        <p:spPr>
          <a:xfrm>
            <a:off x="817554" y="1358671"/>
            <a:ext cx="2887671" cy="1466850"/>
          </a:xfrm>
          <a:custGeom>
            <a:avLst/>
            <a:gdLst>
              <a:gd name="connsiteX0" fmla="*/ 0 w 4381500"/>
              <a:gd name="connsiteY0" fmla="*/ 0 h 1543050"/>
              <a:gd name="connsiteX1" fmla="*/ 342900 w 4381500"/>
              <a:gd name="connsiteY1" fmla="*/ 885825 h 1543050"/>
              <a:gd name="connsiteX2" fmla="*/ 895350 w 4381500"/>
              <a:gd name="connsiteY2" fmla="*/ 1247775 h 1543050"/>
              <a:gd name="connsiteX3" fmla="*/ 2686050 w 4381500"/>
              <a:gd name="connsiteY3" fmla="*/ 1428750 h 1543050"/>
              <a:gd name="connsiteX4" fmla="*/ 4381500 w 4381500"/>
              <a:gd name="connsiteY4" fmla="*/ 1543050 h 1543050"/>
              <a:gd name="connsiteX0" fmla="*/ 0 w 4381500"/>
              <a:gd name="connsiteY0" fmla="*/ 0 h 1543050"/>
              <a:gd name="connsiteX1" fmla="*/ 428625 w 4381500"/>
              <a:gd name="connsiteY1" fmla="*/ 809625 h 1543050"/>
              <a:gd name="connsiteX2" fmla="*/ 895350 w 4381500"/>
              <a:gd name="connsiteY2" fmla="*/ 1247775 h 1543050"/>
              <a:gd name="connsiteX3" fmla="*/ 2686050 w 4381500"/>
              <a:gd name="connsiteY3" fmla="*/ 1428750 h 1543050"/>
              <a:gd name="connsiteX4" fmla="*/ 4381500 w 4381500"/>
              <a:gd name="connsiteY4" fmla="*/ 1543050 h 1543050"/>
              <a:gd name="connsiteX0" fmla="*/ 0 w 4381500"/>
              <a:gd name="connsiteY0" fmla="*/ 0 h 1543050"/>
              <a:gd name="connsiteX1" fmla="*/ 428625 w 4381500"/>
              <a:gd name="connsiteY1" fmla="*/ 809625 h 1543050"/>
              <a:gd name="connsiteX2" fmla="*/ 1123950 w 4381500"/>
              <a:gd name="connsiteY2" fmla="*/ 1209675 h 1543050"/>
              <a:gd name="connsiteX3" fmla="*/ 2686050 w 4381500"/>
              <a:gd name="connsiteY3" fmla="*/ 1428750 h 1543050"/>
              <a:gd name="connsiteX4" fmla="*/ 4381500 w 4381500"/>
              <a:gd name="connsiteY4" fmla="*/ 1543050 h 1543050"/>
              <a:gd name="connsiteX0" fmla="*/ 0 w 4381500"/>
              <a:gd name="connsiteY0" fmla="*/ 0 h 1543050"/>
              <a:gd name="connsiteX1" fmla="*/ 428625 w 4381500"/>
              <a:gd name="connsiteY1" fmla="*/ 809625 h 1543050"/>
              <a:gd name="connsiteX2" fmla="*/ 1123950 w 4381500"/>
              <a:gd name="connsiteY2" fmla="*/ 1209675 h 1543050"/>
              <a:gd name="connsiteX3" fmla="*/ 2447925 w 4381500"/>
              <a:gd name="connsiteY3" fmla="*/ 1362075 h 1543050"/>
              <a:gd name="connsiteX4" fmla="*/ 4381500 w 4381500"/>
              <a:gd name="connsiteY4" fmla="*/ 1543050 h 1543050"/>
              <a:gd name="connsiteX0" fmla="*/ 0 w 4238625"/>
              <a:gd name="connsiteY0" fmla="*/ 0 h 1466850"/>
              <a:gd name="connsiteX1" fmla="*/ 428625 w 4238625"/>
              <a:gd name="connsiteY1" fmla="*/ 809625 h 1466850"/>
              <a:gd name="connsiteX2" fmla="*/ 1123950 w 4238625"/>
              <a:gd name="connsiteY2" fmla="*/ 1209675 h 1466850"/>
              <a:gd name="connsiteX3" fmla="*/ 2447925 w 4238625"/>
              <a:gd name="connsiteY3" fmla="*/ 1362075 h 1466850"/>
              <a:gd name="connsiteX4" fmla="*/ 4238625 w 4238625"/>
              <a:gd name="connsiteY4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625" h="1466850">
                <a:moveTo>
                  <a:pt x="0" y="0"/>
                </a:moveTo>
                <a:cubicBezTo>
                  <a:pt x="96837" y="338931"/>
                  <a:pt x="241300" y="608013"/>
                  <a:pt x="428625" y="809625"/>
                </a:cubicBezTo>
                <a:cubicBezTo>
                  <a:pt x="615950" y="1011237"/>
                  <a:pt x="787400" y="1117600"/>
                  <a:pt x="1123950" y="1209675"/>
                </a:cubicBezTo>
                <a:cubicBezTo>
                  <a:pt x="1460500" y="1301750"/>
                  <a:pt x="1928813" y="1319213"/>
                  <a:pt x="2447925" y="1362075"/>
                </a:cubicBezTo>
                <a:cubicBezTo>
                  <a:pt x="2967037" y="1404937"/>
                  <a:pt x="3681412" y="1434306"/>
                  <a:pt x="4238625" y="1466850"/>
                </a:cubicBezTo>
              </a:path>
            </a:pathLst>
          </a:cu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07209" y="1225201"/>
                <a:ext cx="1603836" cy="572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09" y="1225201"/>
                <a:ext cx="1603836" cy="572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700" y="3868668"/>
            <a:ext cx="3991010" cy="1695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8260" y="4001923"/>
                <a:ext cx="3960315" cy="793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𝐞𝐫𝐟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𝒆𝒓𝒇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60" y="4001923"/>
                <a:ext cx="3960315" cy="7934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35156" y="5390037"/>
            <a:ext cx="2000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Converges fast</a:t>
            </a:r>
          </a:p>
          <a:p>
            <a:pPr algn="ctr"/>
            <a:r>
              <a:rPr lang="en-US" sz="2400" dirty="0" smtClean="0"/>
              <a:t>in real space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56485" y="5390036"/>
            <a:ext cx="249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Converges fast</a:t>
            </a:r>
          </a:p>
          <a:p>
            <a:pPr algn="ctr"/>
            <a:r>
              <a:rPr lang="en-US" sz="2400" dirty="0" smtClean="0"/>
              <a:t>in reciprocal space</a:t>
            </a:r>
            <a:endParaRPr lang="en-US" sz="2400" dirty="0"/>
          </a:p>
        </p:txBody>
      </p:sp>
      <p:sp>
        <p:nvSpPr>
          <p:cNvPr id="22" name="Down Arrow 21"/>
          <p:cNvSpPr/>
          <p:nvPr/>
        </p:nvSpPr>
        <p:spPr>
          <a:xfrm rot="10800000">
            <a:off x="1505925" y="4945904"/>
            <a:ext cx="380025" cy="444132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3231020" y="4945904"/>
            <a:ext cx="380025" cy="444132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31044" y="119537"/>
            <a:ext cx="3105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Continuity of forces</a:t>
            </a:r>
            <a:endParaRPr lang="en-US" sz="2800" b="1" dirty="0"/>
          </a:p>
        </p:txBody>
      </p:sp>
      <p:graphicFrame>
        <p:nvGraphicFramePr>
          <p:cNvPr id="6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6115595"/>
              </p:ext>
            </p:extLst>
          </p:nvPr>
        </p:nvGraphicFramePr>
        <p:xfrm>
          <a:off x="4606923" y="5156560"/>
          <a:ext cx="3916036" cy="78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4" imgW="5092700" imgH="1016000" progId="Equation.3">
                  <p:embed/>
                </p:oleObj>
              </mc:Choice>
              <mc:Fallback>
                <p:oleObj name="Equation" r:id="rId4" imgW="5092700" imgH="1016000" progId="Equation.3">
                  <p:embed/>
                  <p:pic>
                    <p:nvPicPr>
                      <p:cNvPr id="747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3" y="5156560"/>
                        <a:ext cx="3916036" cy="781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3711"/>
          <a:stretch/>
        </p:blipFill>
        <p:spPr>
          <a:xfrm>
            <a:off x="2146119" y="657520"/>
            <a:ext cx="5075764" cy="2487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4597116"/>
            <a:ext cx="3077722" cy="800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9822" y="4253834"/>
            <a:ext cx="3933137" cy="686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850" y="3109898"/>
                <a:ext cx="423263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Truncation of the potential makes it </a:t>
                </a:r>
              </a:p>
              <a:p>
                <a:r>
                  <a:rPr lang="en-US" dirty="0" smtClean="0"/>
                  <a:t>discontinuous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Solution: shift by the corresponding energy</a:t>
                </a:r>
              </a:p>
              <a:p>
                <a:r>
                  <a:rPr lang="en-US" sz="2400" b="1" dirty="0" smtClean="0">
                    <a:solidFill>
                      <a:srgbClr val="0000FF"/>
                    </a:solidFill>
                  </a:rPr>
                  <a:t>shifted potential</a:t>
                </a:r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3109898"/>
                <a:ext cx="4232634" cy="1569660"/>
              </a:xfrm>
              <a:prstGeom prst="rect">
                <a:avLst/>
              </a:prstGeom>
              <a:blipFill>
                <a:blip r:embed="rId9"/>
                <a:stretch>
                  <a:fillRect l="-2161" t="-1938" r="-43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3854" y="5547374"/>
            <a:ext cx="366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the forces are still discontinuous!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72152" y="3060364"/>
                <a:ext cx="4572000" cy="1107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Solution: Modify the potential such that</a:t>
                </a:r>
              </a:p>
              <a:p>
                <a:r>
                  <a:rPr lang="en-US" dirty="0" smtClean="0"/>
                  <a:t>the force is also continuous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</a:rPr>
                  <a:t> shifted-force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potential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52" y="3060364"/>
                <a:ext cx="4572000" cy="1107996"/>
              </a:xfrm>
              <a:prstGeom prst="rect">
                <a:avLst/>
              </a:prstGeom>
              <a:blipFill>
                <a:blip r:embed="rId10"/>
                <a:stretch>
                  <a:fillRect l="-2133" t="-2747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5295900" y="1200150"/>
            <a:ext cx="1314450" cy="0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81651" y="1619250"/>
            <a:ext cx="1028699" cy="9525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13356" y="902731"/>
            <a:ext cx="1346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potential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12023" y="1371778"/>
            <a:ext cx="83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86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752" y="2259041"/>
            <a:ext cx="8791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Class I</a:t>
            </a:r>
            <a:r>
              <a:rPr lang="en-US" sz="2000" dirty="0" smtClean="0"/>
              <a:t> FFs: (diagonal terms):  e.g. all bonds, all angles, etc.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Class II</a:t>
            </a:r>
            <a:r>
              <a:rPr lang="en-US" sz="2000" dirty="0" smtClean="0"/>
              <a:t> FFs: (+ cross-terms):  e.g. add bond-angle interactions (e.g. like in MMFF94)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372" y="149827"/>
            <a:ext cx="365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Classification of the FFs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4479" y="978109"/>
                <a:ext cx="7606121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 0,…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𝐷𝑂𝐹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𝐷𝑂𝐹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79" y="978109"/>
                <a:ext cx="7606121" cy="807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000" y="3467100"/>
            <a:ext cx="285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Bond-order (“reactive”)</a:t>
            </a:r>
            <a:r>
              <a:rPr lang="en-US" dirty="0" smtClean="0"/>
              <a:t> FFs: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5792" y="3982457"/>
                <a:ext cx="6487738" cy="1013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𝑏𝑜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𝑏𝑜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792" y="3982457"/>
                <a:ext cx="6487738" cy="10132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85792" y="5430308"/>
                <a:ext cx="2168863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792" y="5430308"/>
                <a:ext cx="2168863" cy="491417"/>
              </a:xfrm>
              <a:prstGeom prst="rect">
                <a:avLst/>
              </a:prstGeom>
              <a:blipFill>
                <a:blip r:embed="rId4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219700" y="5329355"/>
            <a:ext cx="162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Bond order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90599" y="5811158"/>
            <a:ext cx="3480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 the way it is defined in QM!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1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0997" y="149827"/>
            <a:ext cx="2002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Reactive FFs</a:t>
            </a:r>
            <a:endParaRPr lang="en-US" sz="2800" b="1" dirty="0"/>
          </a:p>
        </p:txBody>
      </p:sp>
      <p:sp>
        <p:nvSpPr>
          <p:cNvPr id="6" name="Freeform 5"/>
          <p:cNvSpPr/>
          <p:nvPr/>
        </p:nvSpPr>
        <p:spPr>
          <a:xfrm>
            <a:off x="1027337" y="1324041"/>
            <a:ext cx="4052603" cy="2527062"/>
          </a:xfrm>
          <a:custGeom>
            <a:avLst/>
            <a:gdLst>
              <a:gd name="connsiteX0" fmla="*/ 0 w 3914775"/>
              <a:gd name="connsiteY0" fmla="*/ 0 h 2509841"/>
              <a:gd name="connsiteX1" fmla="*/ 457200 w 3914775"/>
              <a:gd name="connsiteY1" fmla="*/ 1581150 h 2509841"/>
              <a:gd name="connsiteX2" fmla="*/ 866775 w 3914775"/>
              <a:gd name="connsiteY2" fmla="*/ 2409825 h 2509841"/>
              <a:gd name="connsiteX3" fmla="*/ 1266825 w 3914775"/>
              <a:gd name="connsiteY3" fmla="*/ 2428875 h 2509841"/>
              <a:gd name="connsiteX4" fmla="*/ 1638300 w 3914775"/>
              <a:gd name="connsiteY4" fmla="*/ 1809750 h 2509841"/>
              <a:gd name="connsiteX5" fmla="*/ 1933575 w 3914775"/>
              <a:gd name="connsiteY5" fmla="*/ 1276350 h 2509841"/>
              <a:gd name="connsiteX6" fmla="*/ 3914775 w 3914775"/>
              <a:gd name="connsiteY6" fmla="*/ 866775 h 2509841"/>
              <a:gd name="connsiteX0" fmla="*/ 0 w 3914775"/>
              <a:gd name="connsiteY0" fmla="*/ 0 h 2509841"/>
              <a:gd name="connsiteX1" fmla="*/ 457200 w 3914775"/>
              <a:gd name="connsiteY1" fmla="*/ 1581150 h 2509841"/>
              <a:gd name="connsiteX2" fmla="*/ 866775 w 3914775"/>
              <a:gd name="connsiteY2" fmla="*/ 2409825 h 2509841"/>
              <a:gd name="connsiteX3" fmla="*/ 1266825 w 3914775"/>
              <a:gd name="connsiteY3" fmla="*/ 2428875 h 2509841"/>
              <a:gd name="connsiteX4" fmla="*/ 1638300 w 3914775"/>
              <a:gd name="connsiteY4" fmla="*/ 1809750 h 2509841"/>
              <a:gd name="connsiteX5" fmla="*/ 3914775 w 3914775"/>
              <a:gd name="connsiteY5" fmla="*/ 866775 h 2509841"/>
              <a:gd name="connsiteX0" fmla="*/ 0 w 3914775"/>
              <a:gd name="connsiteY0" fmla="*/ 0 h 2521400"/>
              <a:gd name="connsiteX1" fmla="*/ 457200 w 3914775"/>
              <a:gd name="connsiteY1" fmla="*/ 1581150 h 2521400"/>
              <a:gd name="connsiteX2" fmla="*/ 866775 w 3914775"/>
              <a:gd name="connsiteY2" fmla="*/ 2409825 h 2521400"/>
              <a:gd name="connsiteX3" fmla="*/ 1266825 w 3914775"/>
              <a:gd name="connsiteY3" fmla="*/ 2428875 h 2521400"/>
              <a:gd name="connsiteX4" fmla="*/ 2038350 w 3914775"/>
              <a:gd name="connsiteY4" fmla="*/ 1628775 h 2521400"/>
              <a:gd name="connsiteX5" fmla="*/ 3914775 w 3914775"/>
              <a:gd name="connsiteY5" fmla="*/ 866775 h 2521400"/>
              <a:gd name="connsiteX0" fmla="*/ 0 w 3914775"/>
              <a:gd name="connsiteY0" fmla="*/ 0 h 2528334"/>
              <a:gd name="connsiteX1" fmla="*/ 457200 w 3914775"/>
              <a:gd name="connsiteY1" fmla="*/ 1581150 h 2528334"/>
              <a:gd name="connsiteX2" fmla="*/ 866775 w 3914775"/>
              <a:gd name="connsiteY2" fmla="*/ 2409825 h 2528334"/>
              <a:gd name="connsiteX3" fmla="*/ 1266825 w 3914775"/>
              <a:gd name="connsiteY3" fmla="*/ 2428875 h 2528334"/>
              <a:gd name="connsiteX4" fmla="*/ 2133600 w 3914775"/>
              <a:gd name="connsiteY4" fmla="*/ 1524000 h 2528334"/>
              <a:gd name="connsiteX5" fmla="*/ 3914775 w 3914775"/>
              <a:gd name="connsiteY5" fmla="*/ 866775 h 2528334"/>
              <a:gd name="connsiteX0" fmla="*/ 0 w 3933825"/>
              <a:gd name="connsiteY0" fmla="*/ 0 h 2528334"/>
              <a:gd name="connsiteX1" fmla="*/ 457200 w 3933825"/>
              <a:gd name="connsiteY1" fmla="*/ 1581150 h 2528334"/>
              <a:gd name="connsiteX2" fmla="*/ 86677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8334"/>
              <a:gd name="connsiteX1" fmla="*/ 457200 w 3933825"/>
              <a:gd name="connsiteY1" fmla="*/ 1581150 h 2528334"/>
              <a:gd name="connsiteX2" fmla="*/ 86677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8334"/>
              <a:gd name="connsiteX1" fmla="*/ 342900 w 3933825"/>
              <a:gd name="connsiteY1" fmla="*/ 1581150 h 2528334"/>
              <a:gd name="connsiteX2" fmla="*/ 86677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8334"/>
              <a:gd name="connsiteX1" fmla="*/ 342900 w 3933825"/>
              <a:gd name="connsiteY1" fmla="*/ 1581150 h 2528334"/>
              <a:gd name="connsiteX2" fmla="*/ 77152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7062"/>
              <a:gd name="connsiteX1" fmla="*/ 342900 w 3933825"/>
              <a:gd name="connsiteY1" fmla="*/ 1581150 h 2527062"/>
              <a:gd name="connsiteX2" fmla="*/ 771525 w 3933825"/>
              <a:gd name="connsiteY2" fmla="*/ 2409825 h 2527062"/>
              <a:gd name="connsiteX3" fmla="*/ 1266825 w 3933825"/>
              <a:gd name="connsiteY3" fmla="*/ 2428875 h 2527062"/>
              <a:gd name="connsiteX4" fmla="*/ 2286000 w 3933825"/>
              <a:gd name="connsiteY4" fmla="*/ 1543050 h 2527062"/>
              <a:gd name="connsiteX5" fmla="*/ 3933825 w 3933825"/>
              <a:gd name="connsiteY5" fmla="*/ 962025 h 252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3825" h="2527062">
                <a:moveTo>
                  <a:pt x="0" y="0"/>
                </a:moveTo>
                <a:cubicBezTo>
                  <a:pt x="156369" y="589756"/>
                  <a:pt x="214313" y="1179513"/>
                  <a:pt x="342900" y="1581150"/>
                </a:cubicBezTo>
                <a:cubicBezTo>
                  <a:pt x="471488" y="1982788"/>
                  <a:pt x="617538" y="2268538"/>
                  <a:pt x="771525" y="2409825"/>
                </a:cubicBezTo>
                <a:cubicBezTo>
                  <a:pt x="925512" y="2551112"/>
                  <a:pt x="1014413" y="2573337"/>
                  <a:pt x="1266825" y="2428875"/>
                </a:cubicBezTo>
                <a:cubicBezTo>
                  <a:pt x="1519237" y="2284413"/>
                  <a:pt x="1841500" y="1787525"/>
                  <a:pt x="2286000" y="1543050"/>
                </a:cubicBezTo>
                <a:cubicBezTo>
                  <a:pt x="2730500" y="1298575"/>
                  <a:pt x="3392885" y="1015603"/>
                  <a:pt x="3933825" y="962025"/>
                </a:cubicBezTo>
              </a:path>
            </a:pathLst>
          </a:cu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94859" y="895350"/>
            <a:ext cx="0" cy="31432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5334" y="4038600"/>
            <a:ext cx="44386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6209" y="3481771"/>
                <a:ext cx="28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09" y="3481771"/>
                <a:ext cx="283731" cy="369332"/>
              </a:xfrm>
              <a:prstGeom prst="rect">
                <a:avLst/>
              </a:prstGeom>
              <a:blipFill>
                <a:blip r:embed="rId2"/>
                <a:stretch>
                  <a:fillRect l="-26087" r="-2608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7337" y="564118"/>
                <a:ext cx="742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37" y="564118"/>
                <a:ext cx="742190" cy="369332"/>
              </a:xfrm>
              <a:prstGeom prst="rect">
                <a:avLst/>
              </a:prstGeom>
              <a:blipFill>
                <a:blip r:embed="rId3"/>
                <a:stretch>
                  <a:fillRect l="-9917" r="-1487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1178690" y="994414"/>
            <a:ext cx="1669094" cy="2856689"/>
          </a:xfrm>
          <a:custGeom>
            <a:avLst/>
            <a:gdLst>
              <a:gd name="connsiteX0" fmla="*/ 0 w 3914775"/>
              <a:gd name="connsiteY0" fmla="*/ 0 h 2509841"/>
              <a:gd name="connsiteX1" fmla="*/ 457200 w 3914775"/>
              <a:gd name="connsiteY1" fmla="*/ 1581150 h 2509841"/>
              <a:gd name="connsiteX2" fmla="*/ 866775 w 3914775"/>
              <a:gd name="connsiteY2" fmla="*/ 2409825 h 2509841"/>
              <a:gd name="connsiteX3" fmla="*/ 1266825 w 3914775"/>
              <a:gd name="connsiteY3" fmla="*/ 2428875 h 2509841"/>
              <a:gd name="connsiteX4" fmla="*/ 1638300 w 3914775"/>
              <a:gd name="connsiteY4" fmla="*/ 1809750 h 2509841"/>
              <a:gd name="connsiteX5" fmla="*/ 1933575 w 3914775"/>
              <a:gd name="connsiteY5" fmla="*/ 1276350 h 2509841"/>
              <a:gd name="connsiteX6" fmla="*/ 3914775 w 3914775"/>
              <a:gd name="connsiteY6" fmla="*/ 866775 h 2509841"/>
              <a:gd name="connsiteX0" fmla="*/ 0 w 3914775"/>
              <a:gd name="connsiteY0" fmla="*/ 0 h 2509841"/>
              <a:gd name="connsiteX1" fmla="*/ 457200 w 3914775"/>
              <a:gd name="connsiteY1" fmla="*/ 1581150 h 2509841"/>
              <a:gd name="connsiteX2" fmla="*/ 866775 w 3914775"/>
              <a:gd name="connsiteY2" fmla="*/ 2409825 h 2509841"/>
              <a:gd name="connsiteX3" fmla="*/ 1266825 w 3914775"/>
              <a:gd name="connsiteY3" fmla="*/ 2428875 h 2509841"/>
              <a:gd name="connsiteX4" fmla="*/ 1638300 w 3914775"/>
              <a:gd name="connsiteY4" fmla="*/ 1809750 h 2509841"/>
              <a:gd name="connsiteX5" fmla="*/ 3914775 w 3914775"/>
              <a:gd name="connsiteY5" fmla="*/ 866775 h 2509841"/>
              <a:gd name="connsiteX0" fmla="*/ 0 w 3914775"/>
              <a:gd name="connsiteY0" fmla="*/ 0 h 2521400"/>
              <a:gd name="connsiteX1" fmla="*/ 457200 w 3914775"/>
              <a:gd name="connsiteY1" fmla="*/ 1581150 h 2521400"/>
              <a:gd name="connsiteX2" fmla="*/ 866775 w 3914775"/>
              <a:gd name="connsiteY2" fmla="*/ 2409825 h 2521400"/>
              <a:gd name="connsiteX3" fmla="*/ 1266825 w 3914775"/>
              <a:gd name="connsiteY3" fmla="*/ 2428875 h 2521400"/>
              <a:gd name="connsiteX4" fmla="*/ 2038350 w 3914775"/>
              <a:gd name="connsiteY4" fmla="*/ 1628775 h 2521400"/>
              <a:gd name="connsiteX5" fmla="*/ 3914775 w 3914775"/>
              <a:gd name="connsiteY5" fmla="*/ 866775 h 2521400"/>
              <a:gd name="connsiteX0" fmla="*/ 0 w 3914775"/>
              <a:gd name="connsiteY0" fmla="*/ 0 h 2528334"/>
              <a:gd name="connsiteX1" fmla="*/ 457200 w 3914775"/>
              <a:gd name="connsiteY1" fmla="*/ 1581150 h 2528334"/>
              <a:gd name="connsiteX2" fmla="*/ 866775 w 3914775"/>
              <a:gd name="connsiteY2" fmla="*/ 2409825 h 2528334"/>
              <a:gd name="connsiteX3" fmla="*/ 1266825 w 3914775"/>
              <a:gd name="connsiteY3" fmla="*/ 2428875 h 2528334"/>
              <a:gd name="connsiteX4" fmla="*/ 2133600 w 3914775"/>
              <a:gd name="connsiteY4" fmla="*/ 1524000 h 2528334"/>
              <a:gd name="connsiteX5" fmla="*/ 3914775 w 3914775"/>
              <a:gd name="connsiteY5" fmla="*/ 866775 h 2528334"/>
              <a:gd name="connsiteX0" fmla="*/ 0 w 3933825"/>
              <a:gd name="connsiteY0" fmla="*/ 0 h 2528334"/>
              <a:gd name="connsiteX1" fmla="*/ 457200 w 3933825"/>
              <a:gd name="connsiteY1" fmla="*/ 1581150 h 2528334"/>
              <a:gd name="connsiteX2" fmla="*/ 86677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8334"/>
              <a:gd name="connsiteX1" fmla="*/ 457200 w 3933825"/>
              <a:gd name="connsiteY1" fmla="*/ 1581150 h 2528334"/>
              <a:gd name="connsiteX2" fmla="*/ 86677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8334"/>
              <a:gd name="connsiteX1" fmla="*/ 342900 w 3933825"/>
              <a:gd name="connsiteY1" fmla="*/ 1581150 h 2528334"/>
              <a:gd name="connsiteX2" fmla="*/ 86677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8334"/>
              <a:gd name="connsiteX1" fmla="*/ 342900 w 3933825"/>
              <a:gd name="connsiteY1" fmla="*/ 1581150 h 2528334"/>
              <a:gd name="connsiteX2" fmla="*/ 77152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7062"/>
              <a:gd name="connsiteX1" fmla="*/ 342900 w 3933825"/>
              <a:gd name="connsiteY1" fmla="*/ 1581150 h 2527062"/>
              <a:gd name="connsiteX2" fmla="*/ 771525 w 3933825"/>
              <a:gd name="connsiteY2" fmla="*/ 2409825 h 2527062"/>
              <a:gd name="connsiteX3" fmla="*/ 1266825 w 3933825"/>
              <a:gd name="connsiteY3" fmla="*/ 2428875 h 2527062"/>
              <a:gd name="connsiteX4" fmla="*/ 2286000 w 3933825"/>
              <a:gd name="connsiteY4" fmla="*/ 1543050 h 2527062"/>
              <a:gd name="connsiteX5" fmla="*/ 3933825 w 3933825"/>
              <a:gd name="connsiteY5" fmla="*/ 962025 h 2527062"/>
              <a:gd name="connsiteX0" fmla="*/ 0 w 3933825"/>
              <a:gd name="connsiteY0" fmla="*/ 0 h 2604849"/>
              <a:gd name="connsiteX1" fmla="*/ 342900 w 3933825"/>
              <a:gd name="connsiteY1" fmla="*/ 1581150 h 2604849"/>
              <a:gd name="connsiteX2" fmla="*/ 771525 w 3933825"/>
              <a:gd name="connsiteY2" fmla="*/ 2409825 h 2604849"/>
              <a:gd name="connsiteX3" fmla="*/ 1266825 w 3933825"/>
              <a:gd name="connsiteY3" fmla="*/ 2428875 h 2604849"/>
              <a:gd name="connsiteX4" fmla="*/ 2221280 w 3933825"/>
              <a:gd name="connsiteY4" fmla="*/ 438150 h 2604849"/>
              <a:gd name="connsiteX5" fmla="*/ 3933825 w 3933825"/>
              <a:gd name="connsiteY5" fmla="*/ 962025 h 2604849"/>
              <a:gd name="connsiteX0" fmla="*/ 0 w 2852063"/>
              <a:gd name="connsiteY0" fmla="*/ 342900 h 2947749"/>
              <a:gd name="connsiteX1" fmla="*/ 342900 w 2852063"/>
              <a:gd name="connsiteY1" fmla="*/ 1924050 h 2947749"/>
              <a:gd name="connsiteX2" fmla="*/ 771525 w 2852063"/>
              <a:gd name="connsiteY2" fmla="*/ 2752725 h 2947749"/>
              <a:gd name="connsiteX3" fmla="*/ 1266825 w 2852063"/>
              <a:gd name="connsiteY3" fmla="*/ 2771775 h 2947749"/>
              <a:gd name="connsiteX4" fmla="*/ 2221280 w 2852063"/>
              <a:gd name="connsiteY4" fmla="*/ 781050 h 2947749"/>
              <a:gd name="connsiteX5" fmla="*/ 2852063 w 2852063"/>
              <a:gd name="connsiteY5" fmla="*/ 0 h 2947749"/>
              <a:gd name="connsiteX0" fmla="*/ 0 w 2221280"/>
              <a:gd name="connsiteY0" fmla="*/ 0 h 2604849"/>
              <a:gd name="connsiteX1" fmla="*/ 342900 w 2221280"/>
              <a:gd name="connsiteY1" fmla="*/ 1581150 h 2604849"/>
              <a:gd name="connsiteX2" fmla="*/ 771525 w 2221280"/>
              <a:gd name="connsiteY2" fmla="*/ 2409825 h 2604849"/>
              <a:gd name="connsiteX3" fmla="*/ 1266825 w 2221280"/>
              <a:gd name="connsiteY3" fmla="*/ 2428875 h 2604849"/>
              <a:gd name="connsiteX4" fmla="*/ 2221280 w 2221280"/>
              <a:gd name="connsiteY4" fmla="*/ 438150 h 2604849"/>
              <a:gd name="connsiteX0" fmla="*/ 0 w 2212034"/>
              <a:gd name="connsiteY0" fmla="*/ 0 h 2634593"/>
              <a:gd name="connsiteX1" fmla="*/ 342900 w 2212034"/>
              <a:gd name="connsiteY1" fmla="*/ 1581150 h 2634593"/>
              <a:gd name="connsiteX2" fmla="*/ 771525 w 2212034"/>
              <a:gd name="connsiteY2" fmla="*/ 2409825 h 2634593"/>
              <a:gd name="connsiteX3" fmla="*/ 1266825 w 2212034"/>
              <a:gd name="connsiteY3" fmla="*/ 2428875 h 2634593"/>
              <a:gd name="connsiteX4" fmla="*/ 2212034 w 2212034"/>
              <a:gd name="connsiteY4" fmla="*/ 28575 h 2634593"/>
              <a:gd name="connsiteX0" fmla="*/ 0 w 2212034"/>
              <a:gd name="connsiteY0" fmla="*/ 0 h 2634593"/>
              <a:gd name="connsiteX1" fmla="*/ 342900 w 2212034"/>
              <a:gd name="connsiteY1" fmla="*/ 1581150 h 2634593"/>
              <a:gd name="connsiteX2" fmla="*/ 771525 w 2212034"/>
              <a:gd name="connsiteY2" fmla="*/ 2409825 h 2634593"/>
              <a:gd name="connsiteX3" fmla="*/ 1266825 w 2212034"/>
              <a:gd name="connsiteY3" fmla="*/ 2428875 h 2634593"/>
              <a:gd name="connsiteX4" fmla="*/ 2212034 w 2212034"/>
              <a:gd name="connsiteY4" fmla="*/ 28575 h 2634593"/>
              <a:gd name="connsiteX0" fmla="*/ 0 w 2212034"/>
              <a:gd name="connsiteY0" fmla="*/ 0 h 2409998"/>
              <a:gd name="connsiteX1" fmla="*/ 342900 w 2212034"/>
              <a:gd name="connsiteY1" fmla="*/ 1581150 h 2409998"/>
              <a:gd name="connsiteX2" fmla="*/ 771525 w 2212034"/>
              <a:gd name="connsiteY2" fmla="*/ 2409825 h 2409998"/>
              <a:gd name="connsiteX3" fmla="*/ 1451741 w 2212034"/>
              <a:gd name="connsiteY3" fmla="*/ 1638300 h 2409998"/>
              <a:gd name="connsiteX4" fmla="*/ 2212034 w 2212034"/>
              <a:gd name="connsiteY4" fmla="*/ 28575 h 2409998"/>
              <a:gd name="connsiteX0" fmla="*/ 0 w 2212034"/>
              <a:gd name="connsiteY0" fmla="*/ 0 h 2409903"/>
              <a:gd name="connsiteX1" fmla="*/ 176476 w 2212034"/>
              <a:gd name="connsiteY1" fmla="*/ 1600200 h 2409903"/>
              <a:gd name="connsiteX2" fmla="*/ 771525 w 2212034"/>
              <a:gd name="connsiteY2" fmla="*/ 2409825 h 2409903"/>
              <a:gd name="connsiteX3" fmla="*/ 1451741 w 2212034"/>
              <a:gd name="connsiteY3" fmla="*/ 1638300 h 2409903"/>
              <a:gd name="connsiteX4" fmla="*/ 2212034 w 2212034"/>
              <a:gd name="connsiteY4" fmla="*/ 28575 h 2409903"/>
              <a:gd name="connsiteX0" fmla="*/ 0 w 2212034"/>
              <a:gd name="connsiteY0" fmla="*/ 0 h 2400379"/>
              <a:gd name="connsiteX1" fmla="*/ 176476 w 2212034"/>
              <a:gd name="connsiteY1" fmla="*/ 1600200 h 2400379"/>
              <a:gd name="connsiteX2" fmla="*/ 706804 w 2212034"/>
              <a:gd name="connsiteY2" fmla="*/ 2400300 h 2400379"/>
              <a:gd name="connsiteX3" fmla="*/ 1451741 w 2212034"/>
              <a:gd name="connsiteY3" fmla="*/ 1638300 h 2400379"/>
              <a:gd name="connsiteX4" fmla="*/ 2212034 w 2212034"/>
              <a:gd name="connsiteY4" fmla="*/ 28575 h 2400379"/>
              <a:gd name="connsiteX0" fmla="*/ 0 w 2212034"/>
              <a:gd name="connsiteY0" fmla="*/ 0 h 2401140"/>
              <a:gd name="connsiteX1" fmla="*/ 176476 w 2212034"/>
              <a:gd name="connsiteY1" fmla="*/ 1600200 h 2401140"/>
              <a:gd name="connsiteX2" fmla="*/ 706804 w 2212034"/>
              <a:gd name="connsiteY2" fmla="*/ 2400300 h 2401140"/>
              <a:gd name="connsiteX3" fmla="*/ 1553445 w 2212034"/>
              <a:gd name="connsiteY3" fmla="*/ 1466850 h 2401140"/>
              <a:gd name="connsiteX4" fmla="*/ 2212034 w 2212034"/>
              <a:gd name="connsiteY4" fmla="*/ 28575 h 2401140"/>
              <a:gd name="connsiteX0" fmla="*/ 168214 w 2380248"/>
              <a:gd name="connsiteY0" fmla="*/ 0 h 2400303"/>
              <a:gd name="connsiteX1" fmla="*/ 21086 w 2380248"/>
              <a:gd name="connsiteY1" fmla="*/ 1457325 h 2400303"/>
              <a:gd name="connsiteX2" fmla="*/ 875018 w 2380248"/>
              <a:gd name="connsiteY2" fmla="*/ 2400300 h 2400303"/>
              <a:gd name="connsiteX3" fmla="*/ 1721659 w 2380248"/>
              <a:gd name="connsiteY3" fmla="*/ 1466850 h 2400303"/>
              <a:gd name="connsiteX4" fmla="*/ 2380248 w 2380248"/>
              <a:gd name="connsiteY4" fmla="*/ 28575 h 2400303"/>
              <a:gd name="connsiteX0" fmla="*/ 0 w 2896226"/>
              <a:gd name="connsiteY0" fmla="*/ 0 h 2762253"/>
              <a:gd name="connsiteX1" fmla="*/ 537064 w 2896226"/>
              <a:gd name="connsiteY1" fmla="*/ 1819275 h 2762253"/>
              <a:gd name="connsiteX2" fmla="*/ 1390996 w 2896226"/>
              <a:gd name="connsiteY2" fmla="*/ 2762250 h 2762253"/>
              <a:gd name="connsiteX3" fmla="*/ 2237637 w 2896226"/>
              <a:gd name="connsiteY3" fmla="*/ 1828800 h 2762253"/>
              <a:gd name="connsiteX4" fmla="*/ 2896226 w 2896226"/>
              <a:gd name="connsiteY4" fmla="*/ 390525 h 2762253"/>
              <a:gd name="connsiteX0" fmla="*/ 0 w 2831505"/>
              <a:gd name="connsiteY0" fmla="*/ 38100 h 2800354"/>
              <a:gd name="connsiteX1" fmla="*/ 537064 w 2831505"/>
              <a:gd name="connsiteY1" fmla="*/ 1857375 h 2800354"/>
              <a:gd name="connsiteX2" fmla="*/ 1390996 w 2831505"/>
              <a:gd name="connsiteY2" fmla="*/ 2800350 h 2800354"/>
              <a:gd name="connsiteX3" fmla="*/ 2237637 w 2831505"/>
              <a:gd name="connsiteY3" fmla="*/ 1866900 h 2800354"/>
              <a:gd name="connsiteX4" fmla="*/ 2831505 w 2831505"/>
              <a:gd name="connsiteY4" fmla="*/ 0 h 280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505" h="2800354">
                <a:moveTo>
                  <a:pt x="0" y="38100"/>
                </a:moveTo>
                <a:cubicBezTo>
                  <a:pt x="156369" y="627856"/>
                  <a:pt x="305231" y="1397000"/>
                  <a:pt x="537064" y="1857375"/>
                </a:cubicBezTo>
                <a:cubicBezTo>
                  <a:pt x="768897" y="2317750"/>
                  <a:pt x="1107567" y="2798763"/>
                  <a:pt x="1390996" y="2800350"/>
                </a:cubicBezTo>
                <a:cubicBezTo>
                  <a:pt x="1674425" y="2801937"/>
                  <a:pt x="1997552" y="2333625"/>
                  <a:pt x="2237637" y="1866900"/>
                </a:cubicBezTo>
                <a:cubicBezTo>
                  <a:pt x="2477722" y="1400175"/>
                  <a:pt x="2692118" y="454025"/>
                  <a:pt x="2831505" y="0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22767" y="827295"/>
            <a:ext cx="237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bond order?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90267" y="1947079"/>
                <a:ext cx="1746312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267" y="1947079"/>
                <a:ext cx="1746312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223984" y="3399684"/>
            <a:ext cx="392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Bond breaking is impossible!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3237" y="1341423"/>
            <a:ext cx="206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Harmonic potential: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7018" y="4684189"/>
                <a:ext cx="6515886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  <m:sup>
                                      <m:r>
                                        <a:rPr lang="en-US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18" y="4684189"/>
                <a:ext cx="6515886" cy="571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342348" y="5676440"/>
            <a:ext cx="654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Physically correct limit: No interaction for infinitely separated atoms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1764" y="4329688"/>
            <a:ext cx="174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Morse potential: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82189" y="2839668"/>
                <a:ext cx="1758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89" y="2839668"/>
                <a:ext cx="17583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37840" y="4268645"/>
                <a:ext cx="2168863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840" y="4268645"/>
                <a:ext cx="2168863" cy="491417"/>
              </a:xfrm>
              <a:prstGeom prst="rect">
                <a:avLst/>
              </a:prstGeom>
              <a:blipFill>
                <a:blip r:embed="rId7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376320" y="4816038"/>
                <a:ext cx="1245277" cy="481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320" y="4816038"/>
                <a:ext cx="1245277" cy="4811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7018" y="5716229"/>
                <a:ext cx="1690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18" y="5716229"/>
                <a:ext cx="169097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055761" y="6085561"/>
            <a:ext cx="416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Bond breaking is possible!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0997" y="149827"/>
            <a:ext cx="1232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ReaxFF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00" y="5557043"/>
            <a:ext cx="3766800" cy="1164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3" y="837541"/>
            <a:ext cx="3792600" cy="591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021" y="2523426"/>
            <a:ext cx="3560400" cy="334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23" y="3504294"/>
            <a:ext cx="3302072" cy="851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21" y="4888028"/>
            <a:ext cx="3096000" cy="27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3137" y="4859246"/>
            <a:ext cx="3844200" cy="4181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138" y="3535481"/>
            <a:ext cx="3392623" cy="431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7450" y="3068444"/>
            <a:ext cx="3139775" cy="3760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0623" y="1696117"/>
            <a:ext cx="3147600" cy="43746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1447800" y="1219200"/>
            <a:ext cx="1257300" cy="47691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</p:cNvCxnSpPr>
          <p:nvPr/>
        </p:nvCxnSpPr>
        <p:spPr>
          <a:xfrm flipV="1">
            <a:off x="3567221" y="2017992"/>
            <a:ext cx="1276229" cy="50543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</p:cNvCxnSpPr>
          <p:nvPr/>
        </p:nvCxnSpPr>
        <p:spPr>
          <a:xfrm flipH="1" flipV="1">
            <a:off x="3457575" y="2044059"/>
            <a:ext cx="109646" cy="47936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3149" y="5711221"/>
            <a:ext cx="1728600" cy="636900"/>
          </a:xfrm>
          <a:prstGeom prst="rect">
            <a:avLst/>
          </a:prstGeom>
        </p:spPr>
      </p:pic>
      <p:cxnSp>
        <p:nvCxnSpPr>
          <p:cNvPr id="40" name="Straight Arrow Connector 39"/>
          <p:cNvCxnSpPr>
            <a:stCxn id="9" idx="0"/>
          </p:cNvCxnSpPr>
          <p:nvPr/>
        </p:nvCxnSpPr>
        <p:spPr>
          <a:xfrm flipV="1">
            <a:off x="2085659" y="2960893"/>
            <a:ext cx="714691" cy="5434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615747" y="2861042"/>
            <a:ext cx="1476375" cy="4773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556850" y="2871369"/>
            <a:ext cx="2767875" cy="31074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1" idx="0"/>
          </p:cNvCxnSpPr>
          <p:nvPr/>
        </p:nvCxnSpPr>
        <p:spPr>
          <a:xfrm flipH="1" flipV="1">
            <a:off x="3457575" y="4356269"/>
            <a:ext cx="2227662" cy="50297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314450" y="4356269"/>
            <a:ext cx="1016473" cy="41575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627751" y="837541"/>
            <a:ext cx="3393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van </a:t>
            </a:r>
            <a:r>
              <a:rPr lang="en-US" sz="1400" dirty="0" err="1"/>
              <a:t>Duin</a:t>
            </a:r>
            <a:r>
              <a:rPr lang="en-US" sz="1400" dirty="0"/>
              <a:t>, A. C. T.; </a:t>
            </a:r>
            <a:r>
              <a:rPr lang="en-US" sz="1400" dirty="0" err="1"/>
              <a:t>Dasgupta</a:t>
            </a:r>
            <a:r>
              <a:rPr lang="en-US" sz="1400" dirty="0"/>
              <a:t>, S.; </a:t>
            </a:r>
            <a:r>
              <a:rPr lang="en-US" sz="1400" dirty="0" err="1"/>
              <a:t>Lorant</a:t>
            </a:r>
            <a:r>
              <a:rPr lang="en-US" sz="1400" dirty="0"/>
              <a:t>, F.; Goddard, W. A. </a:t>
            </a:r>
            <a:r>
              <a:rPr lang="en-US" sz="1400" i="1" dirty="0" smtClean="0"/>
              <a:t>J</a:t>
            </a:r>
            <a:r>
              <a:rPr lang="en-US" sz="1400" i="1" dirty="0"/>
              <a:t>. Phys. Chem. A</a:t>
            </a:r>
            <a:r>
              <a:rPr lang="en-US" sz="1400" dirty="0"/>
              <a:t> </a:t>
            </a:r>
            <a:r>
              <a:rPr lang="en-US" sz="1400" b="1" dirty="0"/>
              <a:t>2001</a:t>
            </a:r>
            <a:r>
              <a:rPr lang="en-US" sz="1400" dirty="0"/>
              <a:t>, </a:t>
            </a:r>
            <a:r>
              <a:rPr lang="en-US" sz="1400" i="1" dirty="0" smtClean="0"/>
              <a:t>105</a:t>
            </a:r>
            <a:r>
              <a:rPr lang="en-US" sz="1400" dirty="0" smtClean="0"/>
              <a:t>, </a:t>
            </a:r>
            <a:r>
              <a:rPr lang="en-US" sz="1400" dirty="0"/>
              <a:t>9396–9409.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18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5577910"/>
              </p:ext>
            </p:extLst>
          </p:nvPr>
        </p:nvGraphicFramePr>
        <p:xfrm>
          <a:off x="4876800" y="2871784"/>
          <a:ext cx="3810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Формула" r:id="rId4" imgW="2628720" imgH="622080" progId="Equation.3">
                  <p:embed/>
                </p:oleObj>
              </mc:Choice>
              <mc:Fallback>
                <p:oleObj name="Формула" r:id="rId4" imgW="2628720" imgH="622080" progId="Equation.3">
                  <p:embed/>
                  <p:pic>
                    <p:nvPicPr>
                      <p:cNvPr id="74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71784"/>
                        <a:ext cx="3810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75163261"/>
              </p:ext>
            </p:extLst>
          </p:nvPr>
        </p:nvGraphicFramePr>
        <p:xfrm>
          <a:off x="4600157" y="1361614"/>
          <a:ext cx="4305300" cy="994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Формула" r:id="rId6" imgW="3136680" imgH="723600" progId="Equation.3">
                  <p:embed/>
                </p:oleObj>
              </mc:Choice>
              <mc:Fallback>
                <p:oleObj name="Формула" r:id="rId6" imgW="3136680" imgH="723600" progId="Equation.3">
                  <p:embed/>
                  <p:pic>
                    <p:nvPicPr>
                      <p:cNvPr id="74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157" y="1361614"/>
                        <a:ext cx="4305300" cy="994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790657" y="968375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 dirty="0" err="1"/>
              <a:t>Physisorption</a:t>
            </a:r>
            <a:r>
              <a:rPr lang="en-US" altLang="en-US" i="1" dirty="0"/>
              <a:t>:</a:t>
            </a:r>
            <a:r>
              <a:rPr lang="ru-RU" altLang="en-US" i="1" dirty="0"/>
              <a:t> </a:t>
            </a:r>
            <a:r>
              <a:rPr lang="en-US" altLang="en-US" i="1" dirty="0"/>
              <a:t>All atoms, except S</a:t>
            </a:r>
            <a:endParaRPr lang="ru-RU" altLang="en-US" i="1" dirty="0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953000" y="2414584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 dirty="0"/>
              <a:t>Chemisorption:</a:t>
            </a:r>
            <a:r>
              <a:rPr lang="ru-RU" altLang="en-US" i="1" dirty="0"/>
              <a:t> </a:t>
            </a:r>
            <a:r>
              <a:rPr lang="en-US" altLang="en-US" i="1" dirty="0"/>
              <a:t>S atom</a:t>
            </a:r>
            <a:endParaRPr lang="ru-RU" altLang="en-US" i="1" dirty="0"/>
          </a:p>
        </p:txBody>
      </p:sp>
      <p:pic>
        <p:nvPicPr>
          <p:cNvPr id="74761" name="Picture 9" descr="Copy of top_on_gold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5" y="968375"/>
            <a:ext cx="3962400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484940" y="1113389"/>
            <a:ext cx="1130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FFFF00"/>
                </a:solidFill>
              </a:rPr>
              <a:t>b=2.878 Å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76E-9459-4AFE-B61E-35C32CEB719E}" type="slidenum">
              <a:rPr lang="ru-RU" altLang="en-US" smtClean="0"/>
              <a:pPr/>
              <a:t>19</a:t>
            </a:fld>
            <a:endParaRPr lang="ru-RU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109016" y="151140"/>
            <a:ext cx="5687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Constructing your own FF: Example 1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9214" y="1458578"/>
                <a:ext cx="1441420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14" y="1458578"/>
                <a:ext cx="1441420" cy="4019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070" y="1814155"/>
                <a:ext cx="1256178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70" y="1814155"/>
                <a:ext cx="1256178" cy="391582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181" y="3935964"/>
            <a:ext cx="1148296" cy="2256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9999" y="4040515"/>
            <a:ext cx="3448989" cy="2279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6011" y="4570767"/>
            <a:ext cx="1866988" cy="1487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0634" y="3848960"/>
                <a:ext cx="48137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temperature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 smtClean="0"/>
                  <a:t> started rotating</a:t>
                </a:r>
              </a:p>
              <a:p>
                <a:r>
                  <a:rPr lang="en-US" dirty="0" smtClean="0"/>
                  <a:t>didn’t depend too much on the alkyl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34" y="3848960"/>
                <a:ext cx="4813754" cy="646331"/>
              </a:xfrm>
              <a:prstGeom prst="rect">
                <a:avLst/>
              </a:prstGeom>
              <a:blipFill>
                <a:blip r:embed="rId14"/>
                <a:stretch>
                  <a:fillRect l="-1139" t="-4717" r="-38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9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3" descr="sc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42" y="962650"/>
            <a:ext cx="7300157" cy="547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472" y="86381"/>
            <a:ext cx="8328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 and size scales for different methods of dynamics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25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76E-9459-4AFE-B61E-35C32CEB719E}" type="slidenum">
              <a:rPr lang="ru-RU" altLang="en-US" smtClean="0"/>
              <a:pPr/>
              <a:t>20</a:t>
            </a:fld>
            <a:endParaRPr lang="ru-RU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223"/>
          <a:stretch/>
        </p:blipFill>
        <p:spPr>
          <a:xfrm>
            <a:off x="590549" y="2073839"/>
            <a:ext cx="2597893" cy="14506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0549" y="983362"/>
            <a:ext cx="2949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/>
              <a:t>Akimov</a:t>
            </a:r>
            <a:r>
              <a:rPr lang="en-US" sz="1400" dirty="0"/>
              <a:t>, A. V.; Williams, C.; </a:t>
            </a:r>
            <a:r>
              <a:rPr lang="en-US" sz="1400" dirty="0" err="1"/>
              <a:t>Kolomeisky</a:t>
            </a:r>
            <a:r>
              <a:rPr lang="en-US" sz="1400" dirty="0"/>
              <a:t>, A. B. </a:t>
            </a:r>
            <a:r>
              <a:rPr lang="en-US" sz="1400" i="1" dirty="0" smtClean="0"/>
              <a:t>J</a:t>
            </a:r>
            <a:r>
              <a:rPr lang="en-US" sz="1400" i="1" dirty="0"/>
              <a:t>. Phys. Chem. C</a:t>
            </a:r>
            <a:r>
              <a:rPr lang="en-US" sz="1400" dirty="0"/>
              <a:t> </a:t>
            </a:r>
            <a:r>
              <a:rPr lang="en-US" sz="1400" b="1" dirty="0"/>
              <a:t>2012</a:t>
            </a:r>
            <a:r>
              <a:rPr lang="en-US" sz="1400" dirty="0"/>
              <a:t>, </a:t>
            </a:r>
            <a:r>
              <a:rPr lang="en-US" sz="1400" i="1" dirty="0"/>
              <a:t>116</a:t>
            </a:r>
            <a:r>
              <a:rPr lang="en-US" sz="1400" dirty="0"/>
              <a:t>, 13816–13826.</a:t>
            </a:r>
            <a:endParaRPr lang="en-US" sz="14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9016" y="151140"/>
            <a:ext cx="5687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Constructing your own FF: Example 2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58" y="3047704"/>
            <a:ext cx="2315281" cy="816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799150"/>
            <a:ext cx="2337171" cy="1449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197" y="921855"/>
            <a:ext cx="3826463" cy="1698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88" y="5176816"/>
            <a:ext cx="2790825" cy="1027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1687" y="4922400"/>
            <a:ext cx="2201626" cy="16523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948" y="4948832"/>
            <a:ext cx="2631600" cy="14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1453" y="4248232"/>
            <a:ext cx="271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Parameterization (PM6)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09291" y="4293499"/>
            <a:ext cx="1262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Validation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35121" y="4293499"/>
            <a:ext cx="3255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C60/Au diffusion coefficients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73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5672" y="149827"/>
            <a:ext cx="3628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Materials modeling FFs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581275" y="5961102"/>
            <a:ext cx="615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Akimov</a:t>
            </a:r>
            <a:r>
              <a:rPr lang="en-US" dirty="0"/>
              <a:t>, A. V.; </a:t>
            </a:r>
            <a:r>
              <a:rPr lang="en-US" dirty="0" err="1"/>
              <a:t>Prezhdo</a:t>
            </a:r>
            <a:r>
              <a:rPr lang="en-US" dirty="0"/>
              <a:t>, O. V. </a:t>
            </a:r>
            <a:r>
              <a:rPr lang="en-US" i="1" dirty="0" smtClean="0"/>
              <a:t>Chem</a:t>
            </a:r>
            <a:r>
              <a:rPr lang="en-US" i="1" dirty="0"/>
              <a:t>. Rev.</a:t>
            </a:r>
            <a:r>
              <a:rPr lang="en-US" dirty="0"/>
              <a:t> </a:t>
            </a:r>
            <a:r>
              <a:rPr lang="en-US" b="1" dirty="0"/>
              <a:t>2015</a:t>
            </a:r>
            <a:r>
              <a:rPr lang="en-US" dirty="0"/>
              <a:t>, </a:t>
            </a:r>
            <a:r>
              <a:rPr lang="en-US" i="1" dirty="0"/>
              <a:t>115</a:t>
            </a:r>
            <a:r>
              <a:rPr lang="en-US" dirty="0"/>
              <a:t>, 5797–5890.</a:t>
            </a:r>
            <a:endParaRPr lang="en-US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625" y="971681"/>
            <a:ext cx="355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Embedded atom method (EAM)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6850" y="980166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Systems with non-directional bonds (metals</a:t>
            </a:r>
            <a:r>
              <a:rPr lang="en-US" dirty="0"/>
              <a:t>, </a:t>
            </a:r>
            <a:r>
              <a:rPr lang="en-US" dirty="0" smtClean="0"/>
              <a:t>alloys)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4171" y="1873443"/>
            <a:ext cx="266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Modified EAM (MEAM)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6206" y="2008432"/>
            <a:ext cx="309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Introduced bond directionality </a:t>
            </a:r>
          </a:p>
          <a:p>
            <a:r>
              <a:rPr lang="en-US" dirty="0" smtClean="0"/>
              <a:t>(silicon, etc.)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3211" y="2966425"/>
            <a:ext cx="1170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MEAM92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48041" y="2976537"/>
            <a:ext cx="262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set of elements </a:t>
            </a:r>
          </a:p>
          <a:p>
            <a:r>
              <a:rPr lang="en-US" dirty="0" smtClean="0"/>
              <a:t>(metals and non-metals)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42" y="3702172"/>
            <a:ext cx="3504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Brenner, </a:t>
            </a:r>
            <a:r>
              <a:rPr lang="en-US" sz="2000" b="1" dirty="0" err="1" smtClean="0"/>
              <a:t>Tersoff</a:t>
            </a:r>
            <a:r>
              <a:rPr lang="en-US" sz="2000" b="1" dirty="0" smtClean="0"/>
              <a:t>-Brenner, REBO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36206" y="3990148"/>
            <a:ext cx="362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Reactive potentials for hydrocarbons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38225" y="4419600"/>
            <a:ext cx="931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ReaxFF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2438" y="5151292"/>
            <a:ext cx="433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Charge-optimized many-body (</a:t>
            </a:r>
            <a:r>
              <a:rPr lang="en-US" sz="2000" b="1" dirty="0" err="1" smtClean="0"/>
              <a:t>COMBx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87438" y="5195436"/>
            <a:ext cx="299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Polarizable reactive potentials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362" y="5954306"/>
            <a:ext cx="170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Learn more: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1320" y="1382374"/>
            <a:ext cx="3380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Daw</a:t>
            </a:r>
            <a:r>
              <a:rPr lang="en-US" sz="1400" dirty="0"/>
              <a:t>, M. S.; </a:t>
            </a:r>
            <a:r>
              <a:rPr lang="en-US" sz="1400" dirty="0" err="1"/>
              <a:t>Baskes</a:t>
            </a:r>
            <a:r>
              <a:rPr lang="en-US" sz="1400" dirty="0"/>
              <a:t>, M. I. </a:t>
            </a:r>
            <a:r>
              <a:rPr lang="en-US" sz="1400" dirty="0" smtClean="0"/>
              <a:t>Phys</a:t>
            </a:r>
            <a:r>
              <a:rPr lang="en-US" sz="1400" dirty="0"/>
              <a:t>. Rev. Lett. </a:t>
            </a:r>
            <a:r>
              <a:rPr lang="en-US" sz="1400" dirty="0" smtClean="0"/>
              <a:t>1983, 50, 1285−1288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488586" y="2242755"/>
            <a:ext cx="3989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Baskes</a:t>
            </a:r>
            <a:r>
              <a:rPr lang="en-US" sz="1400" dirty="0"/>
              <a:t>, M. I. </a:t>
            </a:r>
            <a:r>
              <a:rPr lang="en-US" sz="1400" dirty="0" smtClean="0"/>
              <a:t>Phys</a:t>
            </a:r>
            <a:r>
              <a:rPr lang="en-US" sz="1400" dirty="0"/>
              <a:t>. </a:t>
            </a:r>
            <a:r>
              <a:rPr lang="en-US" sz="1400" dirty="0" smtClean="0"/>
              <a:t>Rev. </a:t>
            </a:r>
            <a:r>
              <a:rPr lang="nn-NO" sz="1400" dirty="0" smtClean="0"/>
              <a:t>Lett</a:t>
            </a:r>
            <a:r>
              <a:rPr lang="nn-NO" sz="1400" dirty="0"/>
              <a:t>. 1987, 59, 2666−2669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488586" y="2457686"/>
            <a:ext cx="3849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Baskes</a:t>
            </a:r>
            <a:r>
              <a:rPr lang="en-US" sz="1400" dirty="0"/>
              <a:t>, M. I.; Nelson, J. S.; Wright, A. F. </a:t>
            </a:r>
            <a:r>
              <a:rPr lang="en-US" sz="1400" dirty="0" smtClean="0"/>
              <a:t>Phys</a:t>
            </a:r>
            <a:r>
              <a:rPr lang="en-US" sz="1400" dirty="0"/>
              <a:t>. Rev. </a:t>
            </a:r>
            <a:r>
              <a:rPr lang="en-US" sz="1400" dirty="0" smtClean="0"/>
              <a:t>B 1989</a:t>
            </a:r>
            <a:r>
              <a:rPr lang="en-US" sz="1400" dirty="0"/>
              <a:t>, 40, 6085−6100.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8586" y="3265619"/>
            <a:ext cx="3714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Baskes</a:t>
            </a:r>
            <a:r>
              <a:rPr lang="en-US" sz="1400" dirty="0"/>
              <a:t>, M. I. </a:t>
            </a:r>
            <a:r>
              <a:rPr lang="en-US" sz="1400" dirty="0" smtClean="0"/>
              <a:t>Phys</a:t>
            </a:r>
            <a:r>
              <a:rPr lang="en-US" sz="1400" dirty="0"/>
              <a:t>. Rev. B 1992, 46, 2727−2742.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206" y="4064401"/>
            <a:ext cx="4112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Brenner, D. W. </a:t>
            </a:r>
            <a:r>
              <a:rPr lang="en-US" sz="1400" dirty="0" smtClean="0"/>
              <a:t>Phys. </a:t>
            </a:r>
            <a:r>
              <a:rPr lang="da-DK" sz="1400" dirty="0" smtClean="0"/>
              <a:t>Rev</a:t>
            </a:r>
            <a:r>
              <a:rPr lang="da-DK" sz="1400" dirty="0"/>
              <a:t>. B 1990, 42, 9458−9471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8920" y="4778684"/>
            <a:ext cx="819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Van Duin, A. C. T.; Dasgupta, S.; Lorant, F.; Goddard, W. </a:t>
            </a:r>
            <a:r>
              <a:rPr lang="nl-NL" sz="1400" dirty="0" smtClean="0"/>
              <a:t>A. </a:t>
            </a:r>
            <a:r>
              <a:rPr lang="en-US" sz="1400" dirty="0" smtClean="0"/>
              <a:t>J</a:t>
            </a:r>
            <a:r>
              <a:rPr lang="en-US" sz="1400" dirty="0"/>
              <a:t>. Phys. Chem. </a:t>
            </a:r>
            <a:r>
              <a:rPr lang="en-US" sz="1400" dirty="0" smtClean="0"/>
              <a:t>A 2001</a:t>
            </a:r>
            <a:r>
              <a:rPr lang="en-US" sz="1400" dirty="0"/>
              <a:t>, 105, 9396−9409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490" y="549007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Yu, J.; </a:t>
            </a:r>
            <a:r>
              <a:rPr lang="en-US" sz="1400" dirty="0" err="1"/>
              <a:t>Sinnott</a:t>
            </a:r>
            <a:r>
              <a:rPr lang="en-US" sz="1400" dirty="0"/>
              <a:t>, S.; </a:t>
            </a:r>
            <a:r>
              <a:rPr lang="en-US" sz="1400" dirty="0" err="1"/>
              <a:t>Phillpot</a:t>
            </a:r>
            <a:r>
              <a:rPr lang="en-US" sz="1400" dirty="0"/>
              <a:t>, S. </a:t>
            </a:r>
            <a:r>
              <a:rPr lang="en-US" sz="1400" dirty="0" smtClean="0"/>
              <a:t>Phys</a:t>
            </a:r>
            <a:r>
              <a:rPr lang="en-US" sz="1400" dirty="0"/>
              <a:t>. Rev. B 2007, 75, 085311</a:t>
            </a:r>
          </a:p>
        </p:txBody>
      </p:sp>
    </p:spTree>
    <p:extLst>
      <p:ext uri="{BB962C8B-B14F-4D97-AF65-F5344CB8AC3E}">
        <p14:creationId xmlns:p14="http://schemas.microsoft.com/office/powerpoint/2010/main" val="24776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1" grpId="0"/>
      <p:bldP spid="13" grpId="0"/>
      <p:bldP spid="14" grpId="0"/>
      <p:bldP spid="15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7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9221" y="104714"/>
            <a:ext cx="627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Exercises: Running AA MD of H2O cluster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286410" y="721508"/>
            <a:ext cx="429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params</a:t>
            </a:r>
            <a:r>
              <a:rPr lang="en-US" sz="1600" dirty="0"/>
              <a:t>["</a:t>
            </a:r>
            <a:r>
              <a:rPr lang="en-US" sz="1600" dirty="0" err="1"/>
              <a:t>input_structure</a:t>
            </a:r>
            <a:r>
              <a:rPr lang="en-US" sz="1600" dirty="0"/>
              <a:t>"] = "/23waters-aa.ent"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736" y="1242846"/>
            <a:ext cx="2185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First, we cool the system down - optimization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063"/>
            <a:ext cx="2301875" cy="1726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66" y="1209807"/>
            <a:ext cx="2148204" cy="1611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97" y="1268518"/>
            <a:ext cx="1979092" cy="1484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-390" r="31283" b="390"/>
          <a:stretch/>
        </p:blipFill>
        <p:spPr>
          <a:xfrm>
            <a:off x="7386315" y="1292083"/>
            <a:ext cx="1714500" cy="1586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1460" y="1325365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300 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00787" y="1306445"/>
            <a:ext cx="121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= 5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6544" y="708087"/>
            <a:ext cx="85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Tut2.1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r="31218"/>
          <a:stretch/>
        </p:blipFill>
        <p:spPr>
          <a:xfrm>
            <a:off x="7244388" y="2872796"/>
            <a:ext cx="1785330" cy="1597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56" y="2912345"/>
            <a:ext cx="2286000" cy="1714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75" y="3070588"/>
            <a:ext cx="1964039" cy="14730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34741"/>
          <a:stretch/>
        </p:blipFill>
        <p:spPr>
          <a:xfrm>
            <a:off x="7341517" y="4385263"/>
            <a:ext cx="1591073" cy="1538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59" y="4405763"/>
            <a:ext cx="2244561" cy="1683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06" y="4665294"/>
            <a:ext cx="1850748" cy="13880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75285" y="309724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200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22764" y="544403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100 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0373" y="4342128"/>
            <a:ext cx="218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Then, put some kinetic energy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1932784" y="4283323"/>
            <a:ext cx="581025" cy="52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778856" y="5077360"/>
            <a:ext cx="2590437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02966" y="3896260"/>
            <a:ext cx="2590437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78855" y="2295063"/>
            <a:ext cx="2590437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9221" y="104714"/>
            <a:ext cx="645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Exercises: Running RB MD of H2O cluster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801971" y="811473"/>
            <a:ext cx="3922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params</a:t>
            </a:r>
            <a:r>
              <a:rPr lang="en-US" sz="1600" dirty="0"/>
              <a:t>["</a:t>
            </a:r>
            <a:r>
              <a:rPr lang="en-US" sz="1600" dirty="0" err="1"/>
              <a:t>input_structure</a:t>
            </a:r>
            <a:r>
              <a:rPr lang="en-US" sz="1600" dirty="0"/>
              <a:t>"] = "/23waters.ent"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00" y="1435240"/>
            <a:ext cx="801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Now, do the same, but remove internal degrees of freedom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6544" y="780695"/>
            <a:ext cx="85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Tut2.1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64276" y="3219030"/>
            <a:ext cx="275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Using rigid-body molecular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dynamics (RB-MD)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8" y="4873172"/>
            <a:ext cx="2220988" cy="1665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32503"/>
          <a:stretch/>
        </p:blipFill>
        <p:spPr>
          <a:xfrm>
            <a:off x="671323" y="3000493"/>
            <a:ext cx="1876038" cy="1729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1521" y="315325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100 K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14" y="4873172"/>
            <a:ext cx="2238831" cy="1679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r="12747"/>
          <a:stretch/>
        </p:blipFill>
        <p:spPr>
          <a:xfrm>
            <a:off x="2748081" y="3153254"/>
            <a:ext cx="2415164" cy="16434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3741" y="3185999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200 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0800" y="4606405"/>
            <a:ext cx="28580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Internal degrees of freedom</a:t>
            </a:r>
          </a:p>
          <a:p>
            <a:pPr algn="ctr"/>
            <a:r>
              <a:rPr lang="en-US" b="1" dirty="0" smtClean="0"/>
              <a:t>act as “energy buffer”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The kinetics in AA and RB</a:t>
            </a:r>
          </a:p>
          <a:p>
            <a:pPr algn="ctr"/>
            <a:r>
              <a:rPr lang="en-US" b="1" dirty="0"/>
              <a:t>b</a:t>
            </a:r>
            <a:r>
              <a:rPr lang="en-US" b="1" dirty="0" smtClean="0"/>
              <a:t>ay be very different!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64934" y="2187653"/>
                <a:ext cx="39930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𝒃𝒐𝒏𝒅𝒆𝒅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𝒏𝒐𝒏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𝒃𝒐𝒏𝒅𝒆𝒅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934" y="2187653"/>
                <a:ext cx="3993016" cy="369332"/>
              </a:xfrm>
              <a:prstGeom prst="rect">
                <a:avLst/>
              </a:prstGeom>
              <a:blipFill>
                <a:blip r:embed="rId6"/>
                <a:stretch>
                  <a:fillRect l="-1679" r="-106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Multiply 21"/>
          <p:cNvSpPr/>
          <p:nvPr/>
        </p:nvSpPr>
        <p:spPr>
          <a:xfrm>
            <a:off x="3339664" y="1778108"/>
            <a:ext cx="1276350" cy="1407891"/>
          </a:xfrm>
          <a:prstGeom prst="mathMultiply">
            <a:avLst>
              <a:gd name="adj1" fmla="val 138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6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9221" y="104714"/>
            <a:ext cx="714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Exercises: Running aa MD of </a:t>
            </a:r>
            <a:r>
              <a:rPr lang="en-US" sz="2800" b="1" dirty="0" err="1" smtClean="0"/>
              <a:t>SubPc</a:t>
            </a:r>
            <a:r>
              <a:rPr lang="en-US" sz="2800" b="1" dirty="0" smtClean="0"/>
              <a:t>/C60 cluster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6544" y="780695"/>
            <a:ext cx="85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Tut2.2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44788" y="633294"/>
            <a:ext cx="558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same as before, but using  a predefined library </a:t>
            </a:r>
          </a:p>
          <a:p>
            <a:r>
              <a:rPr lang="en-US" dirty="0" smtClean="0"/>
              <a:t>Use: </a:t>
            </a:r>
            <a:r>
              <a:rPr lang="en-US" b="1" dirty="0" smtClean="0">
                <a:solidFill>
                  <a:srgbClr val="0000FF"/>
                </a:solidFill>
              </a:rPr>
              <a:t>run_aa_md.py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8" y="1717433"/>
            <a:ext cx="1738372" cy="1303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86" y="1717433"/>
            <a:ext cx="1952916" cy="1464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15" y="1717433"/>
            <a:ext cx="1827272" cy="1370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8" t="10987" r="28434" b="15668"/>
          <a:stretch/>
        </p:blipFill>
        <p:spPr>
          <a:xfrm>
            <a:off x="6457950" y="1560629"/>
            <a:ext cx="1902872" cy="1695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4320" y="1299360"/>
            <a:ext cx="237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 – behaves wildly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7784" y="1357759"/>
            <a:ext cx="247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is well conserved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9" t="6907" r="29385" b="14285"/>
          <a:stretch/>
        </p:blipFill>
        <p:spPr>
          <a:xfrm>
            <a:off x="56213" y="4125312"/>
            <a:ext cx="1895475" cy="1924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7" t="12804" r="32504" b="21263"/>
          <a:stretch/>
        </p:blipFill>
        <p:spPr>
          <a:xfrm>
            <a:off x="1951688" y="4125312"/>
            <a:ext cx="1878510" cy="19240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0461" y="6068638"/>
            <a:ext cx="11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06365" y="6068638"/>
            <a:ext cx="132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ps</a:t>
            </a:r>
            <a:r>
              <a:rPr lang="en-US" dirty="0" smtClean="0"/>
              <a:t> of MD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714500" y="5305425"/>
            <a:ext cx="513514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39" y="3720982"/>
            <a:ext cx="2029368" cy="15220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49" y="4484279"/>
            <a:ext cx="2023277" cy="15174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16" y="5243008"/>
            <a:ext cx="1971291" cy="14784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57950" y="3560949"/>
            <a:ext cx="2818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degrees of freedom</a:t>
            </a:r>
          </a:p>
          <a:p>
            <a:r>
              <a:rPr lang="en-US" dirty="0" smtClean="0"/>
              <a:t>“absorb” energy leading</a:t>
            </a:r>
          </a:p>
          <a:p>
            <a:r>
              <a:rPr lang="en-US" dirty="0" smtClean="0"/>
              <a:t>to low temperature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6002" y="3344390"/>
            <a:ext cx="3224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Assign T = 300 K after cooling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8457" y="2042406"/>
            <a:ext cx="3971925" cy="12573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9221" y="104714"/>
            <a:ext cx="7146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Exercises: Running aa MD of </a:t>
            </a:r>
            <a:r>
              <a:rPr lang="en-US" sz="2800" b="1" dirty="0" err="1" smtClean="0"/>
              <a:t>SubPc</a:t>
            </a:r>
            <a:r>
              <a:rPr lang="en-US" sz="2800" b="1" dirty="0" smtClean="0"/>
              <a:t>/C60 cluster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6544" y="780695"/>
            <a:ext cx="85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Tut2.2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44788" y="633294"/>
            <a:ext cx="492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same as before, but using  </a:t>
            </a:r>
            <a:r>
              <a:rPr lang="en-US" b="1" dirty="0" smtClean="0">
                <a:solidFill>
                  <a:srgbClr val="FF0000"/>
                </a:solidFill>
              </a:rPr>
              <a:t>another class</a:t>
            </a:r>
          </a:p>
          <a:p>
            <a:r>
              <a:rPr lang="en-US" dirty="0" smtClean="0"/>
              <a:t>Use: </a:t>
            </a:r>
            <a:r>
              <a:rPr lang="en-US" b="1" dirty="0" smtClean="0">
                <a:solidFill>
                  <a:srgbClr val="0000FF"/>
                </a:solidFill>
              </a:rPr>
              <a:t>run_aa_md_state.py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9330" y="1447800"/>
            <a:ext cx="408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Gives the same as before (NVE ensemble)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058" y="2671056"/>
            <a:ext cx="348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ST.set_thermostat</a:t>
            </a:r>
            <a:r>
              <a:rPr lang="en-US" sz="2400" b="1" dirty="0"/>
              <a:t>(</a:t>
            </a:r>
            <a:r>
              <a:rPr lang="en-US" sz="2400" b="1" dirty="0" err="1"/>
              <a:t>therm</a:t>
            </a:r>
            <a:r>
              <a:rPr lang="en-US" sz="2400" b="1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1058" y="2244094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"</a:t>
            </a:r>
            <a:r>
              <a:rPr lang="en-US" sz="2400" b="1" dirty="0" err="1"/>
              <a:t>ensemble":"NVT</a:t>
            </a:r>
            <a:r>
              <a:rPr lang="en-US" sz="2400" b="1" dirty="0"/>
              <a:t>"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04" y="3826196"/>
            <a:ext cx="3006226" cy="2254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5" y="3836225"/>
            <a:ext cx="2872266" cy="215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40" y="3836225"/>
            <a:ext cx="2979482" cy="2234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6" t="10205" r="27725" b="17672"/>
          <a:stretch/>
        </p:blipFill>
        <p:spPr>
          <a:xfrm>
            <a:off x="4922539" y="1776920"/>
            <a:ext cx="2207806" cy="18924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40101" y="2059428"/>
            <a:ext cx="132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ps</a:t>
            </a:r>
            <a:r>
              <a:rPr lang="en-US" dirty="0" smtClean="0"/>
              <a:t> of MD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92476" y="2636998"/>
            <a:ext cx="212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One N center inversion occurs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26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r="16634"/>
          <a:stretch/>
        </p:blipFill>
        <p:spPr>
          <a:xfrm>
            <a:off x="124967" y="1328976"/>
            <a:ext cx="3180208" cy="23356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3616" y="866420"/>
            <a:ext cx="85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Tut2.3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7660" y="172862"/>
            <a:ext cx="7707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Exercises: Computing specific heat capacity of gold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91343" y="6025650"/>
                <a:ext cx="1087157" cy="526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0.129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343" y="6025650"/>
                <a:ext cx="1087157" cy="526619"/>
              </a:xfrm>
              <a:prstGeom prst="rect">
                <a:avLst/>
              </a:prstGeom>
              <a:blipFill>
                <a:blip r:embed="rId3"/>
                <a:stretch>
                  <a:fillRect l="-5056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5516" y="3438306"/>
                <a:ext cx="5202193" cy="86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72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∗10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3.17∗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278.0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=1.93∗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16" y="3438306"/>
                <a:ext cx="5202193" cy="86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3240" y="4309550"/>
                <a:ext cx="5395260" cy="663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216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∗197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42552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=7.07∗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40" y="4309550"/>
                <a:ext cx="5395260" cy="663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4506" y="4878221"/>
                <a:ext cx="7456977" cy="838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1.93∗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7.07∗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∗4.36∗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−18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=1.19∗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6" y="4878221"/>
                <a:ext cx="7456977" cy="8388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25" y="1017676"/>
            <a:ext cx="2641600" cy="198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1066475"/>
            <a:ext cx="2603500" cy="19526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3019100"/>
            <a:ext cx="2628900" cy="19716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66084" y="6022257"/>
            <a:ext cx="2681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Reference value: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30403" y="1391503"/>
            <a:ext cx="667281" cy="7156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4545" y="1374467"/>
            <a:ext cx="667281" cy="7156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91826" y="1391503"/>
            <a:ext cx="1873771" cy="638716"/>
          </a:xfrm>
          <a:custGeom>
            <a:avLst/>
            <a:gdLst>
              <a:gd name="connsiteX0" fmla="*/ 0 w 1873771"/>
              <a:gd name="connsiteY0" fmla="*/ 323892 h 638716"/>
              <a:gd name="connsiteX1" fmla="*/ 179882 w 1873771"/>
              <a:gd name="connsiteY1" fmla="*/ 9098 h 638716"/>
              <a:gd name="connsiteX2" fmla="*/ 329784 w 1873771"/>
              <a:gd name="connsiteY2" fmla="*/ 638685 h 638716"/>
              <a:gd name="connsiteX3" fmla="*/ 539646 w 1873771"/>
              <a:gd name="connsiteY3" fmla="*/ 24089 h 638716"/>
              <a:gd name="connsiteX4" fmla="*/ 689548 w 1873771"/>
              <a:gd name="connsiteY4" fmla="*/ 638685 h 638716"/>
              <a:gd name="connsiteX5" fmla="*/ 869430 w 1873771"/>
              <a:gd name="connsiteY5" fmla="*/ 54069 h 638716"/>
              <a:gd name="connsiteX6" fmla="*/ 1049312 w 1873771"/>
              <a:gd name="connsiteY6" fmla="*/ 638685 h 638716"/>
              <a:gd name="connsiteX7" fmla="*/ 1304145 w 1873771"/>
              <a:gd name="connsiteY7" fmla="*/ 69059 h 638716"/>
              <a:gd name="connsiteX8" fmla="*/ 1454046 w 1873771"/>
              <a:gd name="connsiteY8" fmla="*/ 623695 h 638716"/>
              <a:gd name="connsiteX9" fmla="*/ 1648919 w 1873771"/>
              <a:gd name="connsiteY9" fmla="*/ 54069 h 638716"/>
              <a:gd name="connsiteX10" fmla="*/ 1873771 w 1873771"/>
              <a:gd name="connsiteY10" fmla="*/ 368862 h 63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771" h="638716">
                <a:moveTo>
                  <a:pt x="0" y="323892"/>
                </a:moveTo>
                <a:cubicBezTo>
                  <a:pt x="62459" y="140262"/>
                  <a:pt x="124918" y="-43367"/>
                  <a:pt x="179882" y="9098"/>
                </a:cubicBezTo>
                <a:cubicBezTo>
                  <a:pt x="234846" y="61563"/>
                  <a:pt x="269823" y="636187"/>
                  <a:pt x="329784" y="638685"/>
                </a:cubicBezTo>
                <a:cubicBezTo>
                  <a:pt x="389745" y="641184"/>
                  <a:pt x="479685" y="24089"/>
                  <a:pt x="539646" y="24089"/>
                </a:cubicBezTo>
                <a:cubicBezTo>
                  <a:pt x="599607" y="24089"/>
                  <a:pt x="634584" y="633688"/>
                  <a:pt x="689548" y="638685"/>
                </a:cubicBezTo>
                <a:cubicBezTo>
                  <a:pt x="744512" y="643682"/>
                  <a:pt x="809469" y="54069"/>
                  <a:pt x="869430" y="54069"/>
                </a:cubicBezTo>
                <a:cubicBezTo>
                  <a:pt x="929391" y="54069"/>
                  <a:pt x="976860" y="636187"/>
                  <a:pt x="1049312" y="638685"/>
                </a:cubicBezTo>
                <a:cubicBezTo>
                  <a:pt x="1121764" y="641183"/>
                  <a:pt x="1236689" y="71557"/>
                  <a:pt x="1304145" y="69059"/>
                </a:cubicBezTo>
                <a:cubicBezTo>
                  <a:pt x="1371601" y="66561"/>
                  <a:pt x="1396584" y="626193"/>
                  <a:pt x="1454046" y="623695"/>
                </a:cubicBezTo>
                <a:cubicBezTo>
                  <a:pt x="1511508" y="621197"/>
                  <a:pt x="1578965" y="96541"/>
                  <a:pt x="1648919" y="54069"/>
                </a:cubicBezTo>
                <a:cubicBezTo>
                  <a:pt x="1718873" y="11597"/>
                  <a:pt x="1796322" y="190229"/>
                  <a:pt x="1873771" y="368862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3656" y="2464903"/>
            <a:ext cx="663003" cy="2106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89454" y="2479893"/>
            <a:ext cx="950547" cy="0"/>
          </a:xfrm>
          <a:prstGeom prst="straightConnector1">
            <a:avLst/>
          </a:prstGeom>
          <a:ln w="1016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1089" y="710391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21272" y="678013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4545" y="2575076"/>
                <a:ext cx="606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5" y="2575076"/>
                <a:ext cx="60696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6520" y="2595574"/>
                <a:ext cx="61882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520" y="2595574"/>
                <a:ext cx="61882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1506" y="3354122"/>
                <a:ext cx="2796150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06" y="3354122"/>
                <a:ext cx="2796150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43563" y="4333508"/>
                <a:ext cx="25867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63" y="4333508"/>
                <a:ext cx="258679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2843" y="928447"/>
                <a:ext cx="2616293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43" y="928447"/>
                <a:ext cx="2616293" cy="89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18045" y="3485394"/>
                <a:ext cx="33034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̈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45" y="3485394"/>
                <a:ext cx="330340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32710" y="1944560"/>
                <a:ext cx="3296672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10" y="1944560"/>
                <a:ext cx="3296672" cy="8920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18045" y="4206193"/>
                <a:ext cx="30439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̈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45" y="4206193"/>
                <a:ext cx="304397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656" y="5047866"/>
                <a:ext cx="7665560" cy="1315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km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6" y="5047866"/>
                <a:ext cx="7665560" cy="13156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06410" y="148657"/>
            <a:ext cx="364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Normal modes analysis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969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857250" y="1348722"/>
            <a:ext cx="1109272" cy="1169233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79895" y="1549909"/>
            <a:ext cx="667281" cy="7156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6430" y="1562823"/>
            <a:ext cx="667281" cy="7156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63711" y="1579859"/>
            <a:ext cx="1873771" cy="638716"/>
          </a:xfrm>
          <a:custGeom>
            <a:avLst/>
            <a:gdLst>
              <a:gd name="connsiteX0" fmla="*/ 0 w 1873771"/>
              <a:gd name="connsiteY0" fmla="*/ 323892 h 638716"/>
              <a:gd name="connsiteX1" fmla="*/ 179882 w 1873771"/>
              <a:gd name="connsiteY1" fmla="*/ 9098 h 638716"/>
              <a:gd name="connsiteX2" fmla="*/ 329784 w 1873771"/>
              <a:gd name="connsiteY2" fmla="*/ 638685 h 638716"/>
              <a:gd name="connsiteX3" fmla="*/ 539646 w 1873771"/>
              <a:gd name="connsiteY3" fmla="*/ 24089 h 638716"/>
              <a:gd name="connsiteX4" fmla="*/ 689548 w 1873771"/>
              <a:gd name="connsiteY4" fmla="*/ 638685 h 638716"/>
              <a:gd name="connsiteX5" fmla="*/ 869430 w 1873771"/>
              <a:gd name="connsiteY5" fmla="*/ 54069 h 638716"/>
              <a:gd name="connsiteX6" fmla="*/ 1049312 w 1873771"/>
              <a:gd name="connsiteY6" fmla="*/ 638685 h 638716"/>
              <a:gd name="connsiteX7" fmla="*/ 1304145 w 1873771"/>
              <a:gd name="connsiteY7" fmla="*/ 69059 h 638716"/>
              <a:gd name="connsiteX8" fmla="*/ 1454046 w 1873771"/>
              <a:gd name="connsiteY8" fmla="*/ 623695 h 638716"/>
              <a:gd name="connsiteX9" fmla="*/ 1648919 w 1873771"/>
              <a:gd name="connsiteY9" fmla="*/ 54069 h 638716"/>
              <a:gd name="connsiteX10" fmla="*/ 1873771 w 1873771"/>
              <a:gd name="connsiteY10" fmla="*/ 368862 h 63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771" h="638716">
                <a:moveTo>
                  <a:pt x="0" y="323892"/>
                </a:moveTo>
                <a:cubicBezTo>
                  <a:pt x="62459" y="140262"/>
                  <a:pt x="124918" y="-43367"/>
                  <a:pt x="179882" y="9098"/>
                </a:cubicBezTo>
                <a:cubicBezTo>
                  <a:pt x="234846" y="61563"/>
                  <a:pt x="269823" y="636187"/>
                  <a:pt x="329784" y="638685"/>
                </a:cubicBezTo>
                <a:cubicBezTo>
                  <a:pt x="389745" y="641184"/>
                  <a:pt x="479685" y="24089"/>
                  <a:pt x="539646" y="24089"/>
                </a:cubicBezTo>
                <a:cubicBezTo>
                  <a:pt x="599607" y="24089"/>
                  <a:pt x="634584" y="633688"/>
                  <a:pt x="689548" y="638685"/>
                </a:cubicBezTo>
                <a:cubicBezTo>
                  <a:pt x="744512" y="643682"/>
                  <a:pt x="809469" y="54069"/>
                  <a:pt x="869430" y="54069"/>
                </a:cubicBezTo>
                <a:cubicBezTo>
                  <a:pt x="929391" y="54069"/>
                  <a:pt x="976860" y="636187"/>
                  <a:pt x="1049312" y="638685"/>
                </a:cubicBezTo>
                <a:cubicBezTo>
                  <a:pt x="1121764" y="641183"/>
                  <a:pt x="1236689" y="71557"/>
                  <a:pt x="1304145" y="69059"/>
                </a:cubicBezTo>
                <a:cubicBezTo>
                  <a:pt x="1371601" y="66561"/>
                  <a:pt x="1396584" y="626193"/>
                  <a:pt x="1454046" y="623695"/>
                </a:cubicBezTo>
                <a:cubicBezTo>
                  <a:pt x="1511508" y="621197"/>
                  <a:pt x="1578965" y="96541"/>
                  <a:pt x="1648919" y="54069"/>
                </a:cubicBezTo>
                <a:cubicBezTo>
                  <a:pt x="1718873" y="11597"/>
                  <a:pt x="1796322" y="190229"/>
                  <a:pt x="1873771" y="368862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86290" y="1626874"/>
            <a:ext cx="2793605" cy="638716"/>
          </a:xfrm>
          <a:custGeom>
            <a:avLst/>
            <a:gdLst>
              <a:gd name="connsiteX0" fmla="*/ 0 w 1873771"/>
              <a:gd name="connsiteY0" fmla="*/ 323892 h 638716"/>
              <a:gd name="connsiteX1" fmla="*/ 179882 w 1873771"/>
              <a:gd name="connsiteY1" fmla="*/ 9098 h 638716"/>
              <a:gd name="connsiteX2" fmla="*/ 329784 w 1873771"/>
              <a:gd name="connsiteY2" fmla="*/ 638685 h 638716"/>
              <a:gd name="connsiteX3" fmla="*/ 539646 w 1873771"/>
              <a:gd name="connsiteY3" fmla="*/ 24089 h 638716"/>
              <a:gd name="connsiteX4" fmla="*/ 689548 w 1873771"/>
              <a:gd name="connsiteY4" fmla="*/ 638685 h 638716"/>
              <a:gd name="connsiteX5" fmla="*/ 869430 w 1873771"/>
              <a:gd name="connsiteY5" fmla="*/ 54069 h 638716"/>
              <a:gd name="connsiteX6" fmla="*/ 1049312 w 1873771"/>
              <a:gd name="connsiteY6" fmla="*/ 638685 h 638716"/>
              <a:gd name="connsiteX7" fmla="*/ 1304145 w 1873771"/>
              <a:gd name="connsiteY7" fmla="*/ 69059 h 638716"/>
              <a:gd name="connsiteX8" fmla="*/ 1454046 w 1873771"/>
              <a:gd name="connsiteY8" fmla="*/ 623695 h 638716"/>
              <a:gd name="connsiteX9" fmla="*/ 1648919 w 1873771"/>
              <a:gd name="connsiteY9" fmla="*/ 54069 h 638716"/>
              <a:gd name="connsiteX10" fmla="*/ 1873771 w 1873771"/>
              <a:gd name="connsiteY10" fmla="*/ 368862 h 63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771" h="638716">
                <a:moveTo>
                  <a:pt x="0" y="323892"/>
                </a:moveTo>
                <a:cubicBezTo>
                  <a:pt x="62459" y="140262"/>
                  <a:pt x="124918" y="-43367"/>
                  <a:pt x="179882" y="9098"/>
                </a:cubicBezTo>
                <a:cubicBezTo>
                  <a:pt x="234846" y="61563"/>
                  <a:pt x="269823" y="636187"/>
                  <a:pt x="329784" y="638685"/>
                </a:cubicBezTo>
                <a:cubicBezTo>
                  <a:pt x="389745" y="641184"/>
                  <a:pt x="479685" y="24089"/>
                  <a:pt x="539646" y="24089"/>
                </a:cubicBezTo>
                <a:cubicBezTo>
                  <a:pt x="599607" y="24089"/>
                  <a:pt x="634584" y="633688"/>
                  <a:pt x="689548" y="638685"/>
                </a:cubicBezTo>
                <a:cubicBezTo>
                  <a:pt x="744512" y="643682"/>
                  <a:pt x="809469" y="54069"/>
                  <a:pt x="869430" y="54069"/>
                </a:cubicBezTo>
                <a:cubicBezTo>
                  <a:pt x="929391" y="54069"/>
                  <a:pt x="976860" y="636187"/>
                  <a:pt x="1049312" y="638685"/>
                </a:cubicBezTo>
                <a:cubicBezTo>
                  <a:pt x="1121764" y="641183"/>
                  <a:pt x="1236689" y="71557"/>
                  <a:pt x="1304145" y="69059"/>
                </a:cubicBezTo>
                <a:cubicBezTo>
                  <a:pt x="1371601" y="66561"/>
                  <a:pt x="1396584" y="626193"/>
                  <a:pt x="1454046" y="623695"/>
                </a:cubicBezTo>
                <a:cubicBezTo>
                  <a:pt x="1511508" y="621197"/>
                  <a:pt x="1578965" y="96541"/>
                  <a:pt x="1648919" y="54069"/>
                </a:cubicBezTo>
                <a:cubicBezTo>
                  <a:pt x="1718873" y="11597"/>
                  <a:pt x="1796322" y="190229"/>
                  <a:pt x="1873771" y="368862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52586" y="2668249"/>
            <a:ext cx="960949" cy="0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55541" y="2653259"/>
            <a:ext cx="663003" cy="2106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61339" y="2668249"/>
            <a:ext cx="950547" cy="0"/>
          </a:xfrm>
          <a:prstGeom prst="straightConnector1">
            <a:avLst/>
          </a:prstGeom>
          <a:ln w="1016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22974" y="898747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05097" y="898747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77223" y="917984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6430" y="2763432"/>
                <a:ext cx="606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30" y="2763432"/>
                <a:ext cx="60696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08405" y="2783930"/>
                <a:ext cx="61882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405" y="2783930"/>
                <a:ext cx="61882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23648" y="2813447"/>
                <a:ext cx="61882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648" y="2813447"/>
                <a:ext cx="61882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2530" y="3562722"/>
                <a:ext cx="5466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0" y="3562722"/>
                <a:ext cx="54668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87042" y="3696792"/>
            <a:ext cx="701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are the displacements of all atoms in Cartesian</a:t>
            </a:r>
            <a:r>
              <a:rPr lang="en-US" sz="2000" dirty="0"/>
              <a:t> </a:t>
            </a:r>
            <a:r>
              <a:rPr lang="en-US" sz="2000" dirty="0" smtClean="0"/>
              <a:t>coordinate system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8255" y="4455440"/>
                <a:ext cx="4168962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55" y="4455440"/>
                <a:ext cx="4168962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728045" y="4674089"/>
            <a:ext cx="151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530" y="5311236"/>
                <a:ext cx="535723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0" y="5311236"/>
                <a:ext cx="5357236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755931" y="5503783"/>
            <a:ext cx="171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06410" y="148657"/>
            <a:ext cx="3641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Normal modes analysis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79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273" y="2997170"/>
            <a:ext cx="3133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Search the solutions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in the form: 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4318592" y="4942839"/>
            <a:ext cx="621116" cy="739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498" y="0"/>
            <a:ext cx="777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Apply </a:t>
            </a:r>
            <a:r>
              <a:rPr lang="en-US" sz="3600" dirty="0" err="1" smtClean="0"/>
              <a:t>Lagrangian</a:t>
            </a:r>
            <a:r>
              <a:rPr lang="en-US" sz="3600" dirty="0" smtClean="0"/>
              <a:t> Equations of motion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8728" y="982999"/>
                <a:ext cx="2836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̈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28" y="982999"/>
                <a:ext cx="283693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99272" y="1521582"/>
                <a:ext cx="51074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acc>
                            <m:accPr>
                              <m:chr m:val="̈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72" y="1521582"/>
                <a:ext cx="510748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9272" y="2100693"/>
                <a:ext cx="30381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̈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72" y="2100693"/>
                <a:ext cx="30381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72908" y="3199192"/>
                <a:ext cx="35338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08" y="3199192"/>
                <a:ext cx="35338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7243" y="4690447"/>
                <a:ext cx="2214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3" y="4690447"/>
                <a:ext cx="2214004" cy="276999"/>
              </a:xfrm>
              <a:prstGeom prst="rect">
                <a:avLst/>
              </a:prstGeom>
              <a:blipFill>
                <a:blip r:embed="rId6"/>
                <a:stretch>
                  <a:fillRect t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5784" y="5079541"/>
                <a:ext cx="3741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84" y="5079541"/>
                <a:ext cx="3741794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47528" y="5560968"/>
                <a:ext cx="2473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28" y="5560968"/>
                <a:ext cx="2473433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42181" y="4644788"/>
                <a:ext cx="2592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81" y="4644788"/>
                <a:ext cx="2592889" cy="276999"/>
              </a:xfrm>
              <a:prstGeom prst="rect">
                <a:avLst/>
              </a:prstGeom>
              <a:blipFill>
                <a:blip r:embed="rId9"/>
                <a:stretch>
                  <a:fillRect t="-4444" r="-164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190722" y="5033882"/>
                <a:ext cx="3849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722" y="5033882"/>
                <a:ext cx="3849002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42181" y="5511093"/>
                <a:ext cx="2956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81" y="5511093"/>
                <a:ext cx="295600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lev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880905"/>
            <a:ext cx="7273925" cy="54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05447" y="91276"/>
            <a:ext cx="4308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Accuracy and methodology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931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30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4498" y="0"/>
            <a:ext cx="777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Apply </a:t>
            </a:r>
            <a:r>
              <a:rPr lang="en-US" sz="3600" dirty="0" err="1" smtClean="0"/>
              <a:t>Lagrangian</a:t>
            </a:r>
            <a:r>
              <a:rPr lang="en-US" sz="3600" dirty="0" smtClean="0"/>
              <a:t> Equations of motion</a:t>
            </a:r>
            <a:endParaRPr lang="en-US" sz="3600" dirty="0"/>
          </a:p>
        </p:txBody>
      </p:sp>
      <p:sp>
        <p:nvSpPr>
          <p:cNvPr id="11" name="Right Arrow 10"/>
          <p:cNvSpPr/>
          <p:nvPr/>
        </p:nvSpPr>
        <p:spPr>
          <a:xfrm>
            <a:off x="4137916" y="1261905"/>
            <a:ext cx="621116" cy="739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6567" y="1009513"/>
                <a:ext cx="2214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67" y="1009513"/>
                <a:ext cx="2214004" cy="276999"/>
              </a:xfrm>
              <a:prstGeom prst="rect">
                <a:avLst/>
              </a:prstGeom>
              <a:blipFill>
                <a:blip r:embed="rId2"/>
                <a:stretch>
                  <a:fillRect l="-275" t="-444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5108" y="1398607"/>
                <a:ext cx="3741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08" y="1398607"/>
                <a:ext cx="374179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6852" y="1880034"/>
                <a:ext cx="2473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52" y="1880034"/>
                <a:ext cx="2473433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61505" y="963854"/>
                <a:ext cx="2592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05" y="963854"/>
                <a:ext cx="2592889" cy="276999"/>
              </a:xfrm>
              <a:prstGeom prst="rect">
                <a:avLst/>
              </a:prstGeom>
              <a:blipFill>
                <a:blip r:embed="rId5"/>
                <a:stretch>
                  <a:fillRect t="-4348" r="-1647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10046" y="1352948"/>
                <a:ext cx="3849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46" y="1352948"/>
                <a:ext cx="3849002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61505" y="1830159"/>
                <a:ext cx="2956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05" y="1830159"/>
                <a:ext cx="2956002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16005" y="2601464"/>
                <a:ext cx="4846135" cy="767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5" y="2601464"/>
                <a:ext cx="4846135" cy="7679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46229" y="4390637"/>
                <a:ext cx="6425605" cy="169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 smtClean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29" y="4390637"/>
                <a:ext cx="6425605" cy="1691297"/>
              </a:xfrm>
              <a:prstGeom prst="rect">
                <a:avLst/>
              </a:prstGeom>
              <a:blipFill>
                <a:blip r:embed="rId9"/>
                <a:stretch>
                  <a:fillRect l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21598" y="3721529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Non-trivial solution is when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242" y="200544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Normal modes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84447" y="2087979"/>
            <a:ext cx="560604" cy="539942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97466" y="2259726"/>
            <a:ext cx="337231" cy="3304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68287" y="2176909"/>
            <a:ext cx="337231" cy="3304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045531" y="2226634"/>
            <a:ext cx="946967" cy="294954"/>
          </a:xfrm>
          <a:custGeom>
            <a:avLst/>
            <a:gdLst>
              <a:gd name="connsiteX0" fmla="*/ 0 w 1873771"/>
              <a:gd name="connsiteY0" fmla="*/ 323892 h 638716"/>
              <a:gd name="connsiteX1" fmla="*/ 179882 w 1873771"/>
              <a:gd name="connsiteY1" fmla="*/ 9098 h 638716"/>
              <a:gd name="connsiteX2" fmla="*/ 329784 w 1873771"/>
              <a:gd name="connsiteY2" fmla="*/ 638685 h 638716"/>
              <a:gd name="connsiteX3" fmla="*/ 539646 w 1873771"/>
              <a:gd name="connsiteY3" fmla="*/ 24089 h 638716"/>
              <a:gd name="connsiteX4" fmla="*/ 689548 w 1873771"/>
              <a:gd name="connsiteY4" fmla="*/ 638685 h 638716"/>
              <a:gd name="connsiteX5" fmla="*/ 869430 w 1873771"/>
              <a:gd name="connsiteY5" fmla="*/ 54069 h 638716"/>
              <a:gd name="connsiteX6" fmla="*/ 1049312 w 1873771"/>
              <a:gd name="connsiteY6" fmla="*/ 638685 h 638716"/>
              <a:gd name="connsiteX7" fmla="*/ 1304145 w 1873771"/>
              <a:gd name="connsiteY7" fmla="*/ 69059 h 638716"/>
              <a:gd name="connsiteX8" fmla="*/ 1454046 w 1873771"/>
              <a:gd name="connsiteY8" fmla="*/ 623695 h 638716"/>
              <a:gd name="connsiteX9" fmla="*/ 1648919 w 1873771"/>
              <a:gd name="connsiteY9" fmla="*/ 54069 h 638716"/>
              <a:gd name="connsiteX10" fmla="*/ 1873771 w 1873771"/>
              <a:gd name="connsiteY10" fmla="*/ 368862 h 63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771" h="638716">
                <a:moveTo>
                  <a:pt x="0" y="323892"/>
                </a:moveTo>
                <a:cubicBezTo>
                  <a:pt x="62459" y="140262"/>
                  <a:pt x="124918" y="-43367"/>
                  <a:pt x="179882" y="9098"/>
                </a:cubicBezTo>
                <a:cubicBezTo>
                  <a:pt x="234846" y="61563"/>
                  <a:pt x="269823" y="636187"/>
                  <a:pt x="329784" y="638685"/>
                </a:cubicBezTo>
                <a:cubicBezTo>
                  <a:pt x="389745" y="641184"/>
                  <a:pt x="479685" y="24089"/>
                  <a:pt x="539646" y="24089"/>
                </a:cubicBezTo>
                <a:cubicBezTo>
                  <a:pt x="599607" y="24089"/>
                  <a:pt x="634584" y="633688"/>
                  <a:pt x="689548" y="638685"/>
                </a:cubicBezTo>
                <a:cubicBezTo>
                  <a:pt x="744512" y="643682"/>
                  <a:pt x="809469" y="54069"/>
                  <a:pt x="869430" y="54069"/>
                </a:cubicBezTo>
                <a:cubicBezTo>
                  <a:pt x="929391" y="54069"/>
                  <a:pt x="976860" y="636187"/>
                  <a:pt x="1049312" y="638685"/>
                </a:cubicBezTo>
                <a:cubicBezTo>
                  <a:pt x="1121764" y="641183"/>
                  <a:pt x="1236689" y="71557"/>
                  <a:pt x="1304145" y="69059"/>
                </a:cubicBezTo>
                <a:cubicBezTo>
                  <a:pt x="1371601" y="66561"/>
                  <a:pt x="1396584" y="626193"/>
                  <a:pt x="1454046" y="623695"/>
                </a:cubicBezTo>
                <a:cubicBezTo>
                  <a:pt x="1511508" y="621197"/>
                  <a:pt x="1578965" y="96541"/>
                  <a:pt x="1648919" y="54069"/>
                </a:cubicBezTo>
                <a:cubicBezTo>
                  <a:pt x="1718873" y="11597"/>
                  <a:pt x="1796322" y="190229"/>
                  <a:pt x="1873771" y="368862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585633" y="2262592"/>
            <a:ext cx="1411833" cy="294954"/>
          </a:xfrm>
          <a:custGeom>
            <a:avLst/>
            <a:gdLst>
              <a:gd name="connsiteX0" fmla="*/ 0 w 1873771"/>
              <a:gd name="connsiteY0" fmla="*/ 323892 h 638716"/>
              <a:gd name="connsiteX1" fmla="*/ 179882 w 1873771"/>
              <a:gd name="connsiteY1" fmla="*/ 9098 h 638716"/>
              <a:gd name="connsiteX2" fmla="*/ 329784 w 1873771"/>
              <a:gd name="connsiteY2" fmla="*/ 638685 h 638716"/>
              <a:gd name="connsiteX3" fmla="*/ 539646 w 1873771"/>
              <a:gd name="connsiteY3" fmla="*/ 24089 h 638716"/>
              <a:gd name="connsiteX4" fmla="*/ 689548 w 1873771"/>
              <a:gd name="connsiteY4" fmla="*/ 638685 h 638716"/>
              <a:gd name="connsiteX5" fmla="*/ 869430 w 1873771"/>
              <a:gd name="connsiteY5" fmla="*/ 54069 h 638716"/>
              <a:gd name="connsiteX6" fmla="*/ 1049312 w 1873771"/>
              <a:gd name="connsiteY6" fmla="*/ 638685 h 638716"/>
              <a:gd name="connsiteX7" fmla="*/ 1304145 w 1873771"/>
              <a:gd name="connsiteY7" fmla="*/ 69059 h 638716"/>
              <a:gd name="connsiteX8" fmla="*/ 1454046 w 1873771"/>
              <a:gd name="connsiteY8" fmla="*/ 623695 h 638716"/>
              <a:gd name="connsiteX9" fmla="*/ 1648919 w 1873771"/>
              <a:gd name="connsiteY9" fmla="*/ 54069 h 638716"/>
              <a:gd name="connsiteX10" fmla="*/ 1873771 w 1873771"/>
              <a:gd name="connsiteY10" fmla="*/ 368862 h 63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771" h="638716">
                <a:moveTo>
                  <a:pt x="0" y="323892"/>
                </a:moveTo>
                <a:cubicBezTo>
                  <a:pt x="62459" y="140262"/>
                  <a:pt x="124918" y="-43367"/>
                  <a:pt x="179882" y="9098"/>
                </a:cubicBezTo>
                <a:cubicBezTo>
                  <a:pt x="234846" y="61563"/>
                  <a:pt x="269823" y="636187"/>
                  <a:pt x="329784" y="638685"/>
                </a:cubicBezTo>
                <a:cubicBezTo>
                  <a:pt x="389745" y="641184"/>
                  <a:pt x="479685" y="24089"/>
                  <a:pt x="539646" y="24089"/>
                </a:cubicBezTo>
                <a:cubicBezTo>
                  <a:pt x="599607" y="24089"/>
                  <a:pt x="634584" y="633688"/>
                  <a:pt x="689548" y="638685"/>
                </a:cubicBezTo>
                <a:cubicBezTo>
                  <a:pt x="744512" y="643682"/>
                  <a:pt x="809469" y="54069"/>
                  <a:pt x="869430" y="54069"/>
                </a:cubicBezTo>
                <a:cubicBezTo>
                  <a:pt x="929391" y="54069"/>
                  <a:pt x="976860" y="636187"/>
                  <a:pt x="1049312" y="638685"/>
                </a:cubicBezTo>
                <a:cubicBezTo>
                  <a:pt x="1121764" y="641183"/>
                  <a:pt x="1236689" y="71557"/>
                  <a:pt x="1304145" y="69059"/>
                </a:cubicBezTo>
                <a:cubicBezTo>
                  <a:pt x="1371601" y="66561"/>
                  <a:pt x="1396584" y="626193"/>
                  <a:pt x="1454046" y="623695"/>
                </a:cubicBezTo>
                <a:cubicBezTo>
                  <a:pt x="1511508" y="621197"/>
                  <a:pt x="1578965" y="96541"/>
                  <a:pt x="1648919" y="54069"/>
                </a:cubicBezTo>
                <a:cubicBezTo>
                  <a:pt x="1718873" y="11597"/>
                  <a:pt x="1796322" y="190229"/>
                  <a:pt x="1873771" y="368862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091874" y="3194936"/>
            <a:ext cx="716189" cy="30235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36902" y="3174822"/>
            <a:ext cx="574849" cy="20114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13268" y="3194936"/>
            <a:ext cx="744729" cy="5372"/>
          </a:xfrm>
          <a:prstGeom prst="straightConnector1">
            <a:avLst/>
          </a:prstGeom>
          <a:ln w="1016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96879" y="2964103"/>
            <a:ext cx="171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(translation)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8161693" y="4594692"/>
            <a:ext cx="730129" cy="1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36902" y="4574578"/>
            <a:ext cx="574849" cy="20114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8161693" y="5724506"/>
            <a:ext cx="646370" cy="1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836902" y="5665926"/>
            <a:ext cx="574849" cy="20114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213268" y="5686040"/>
            <a:ext cx="744729" cy="5372"/>
          </a:xfrm>
          <a:prstGeom prst="straightConnector1">
            <a:avLst/>
          </a:prstGeom>
          <a:ln w="1016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9761" y="476767"/>
                <a:ext cx="8864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𝑘𝑀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1" y="476767"/>
                <a:ext cx="886447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992816" y="1015379"/>
            <a:ext cx="314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Possible solutions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9084" y="2895690"/>
                <a:ext cx="1167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4" y="2895690"/>
                <a:ext cx="116794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7431" y="3511641"/>
                <a:ext cx="1559529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31" y="3511641"/>
                <a:ext cx="1559529" cy="1273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7431" y="4965775"/>
                <a:ext cx="3007811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31" y="4965775"/>
                <a:ext cx="3007811" cy="1273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4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30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3038" y="826415"/>
                <a:ext cx="2353080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38" y="826415"/>
                <a:ext cx="2353080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200509" y="1164520"/>
            <a:ext cx="151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7730" y="2052042"/>
                <a:ext cx="6738896" cy="1130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30" y="2052042"/>
                <a:ext cx="6738896" cy="1130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99520" y="2247864"/>
            <a:ext cx="171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498" y="0"/>
            <a:ext cx="777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a general form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08268" y="3543300"/>
                <a:ext cx="35338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68" y="3543300"/>
                <a:ext cx="353385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11587" y="3429000"/>
                <a:ext cx="2616293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87" y="3429000"/>
                <a:ext cx="2616293" cy="89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905" y="4951331"/>
                <a:ext cx="4163063" cy="1019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05" y="4951331"/>
                <a:ext cx="4163063" cy="10193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4442120" y="5215675"/>
            <a:ext cx="510880" cy="490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74883" y="5169032"/>
                <a:ext cx="2663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83" y="5169032"/>
                <a:ext cx="26634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0647" y="99042"/>
            <a:ext cx="463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Potential energy surface (PES)</a:t>
            </a:r>
            <a:endParaRPr lang="en-US" sz="2800" b="1" dirty="0"/>
          </a:p>
        </p:txBody>
      </p:sp>
      <p:sp>
        <p:nvSpPr>
          <p:cNvPr id="6" name="Freeform 5"/>
          <p:cNvSpPr/>
          <p:nvPr/>
        </p:nvSpPr>
        <p:spPr>
          <a:xfrm>
            <a:off x="3305175" y="2453702"/>
            <a:ext cx="4052603" cy="2527062"/>
          </a:xfrm>
          <a:custGeom>
            <a:avLst/>
            <a:gdLst>
              <a:gd name="connsiteX0" fmla="*/ 0 w 3914775"/>
              <a:gd name="connsiteY0" fmla="*/ 0 h 2509841"/>
              <a:gd name="connsiteX1" fmla="*/ 457200 w 3914775"/>
              <a:gd name="connsiteY1" fmla="*/ 1581150 h 2509841"/>
              <a:gd name="connsiteX2" fmla="*/ 866775 w 3914775"/>
              <a:gd name="connsiteY2" fmla="*/ 2409825 h 2509841"/>
              <a:gd name="connsiteX3" fmla="*/ 1266825 w 3914775"/>
              <a:gd name="connsiteY3" fmla="*/ 2428875 h 2509841"/>
              <a:gd name="connsiteX4" fmla="*/ 1638300 w 3914775"/>
              <a:gd name="connsiteY4" fmla="*/ 1809750 h 2509841"/>
              <a:gd name="connsiteX5" fmla="*/ 1933575 w 3914775"/>
              <a:gd name="connsiteY5" fmla="*/ 1276350 h 2509841"/>
              <a:gd name="connsiteX6" fmla="*/ 3914775 w 3914775"/>
              <a:gd name="connsiteY6" fmla="*/ 866775 h 2509841"/>
              <a:gd name="connsiteX0" fmla="*/ 0 w 3914775"/>
              <a:gd name="connsiteY0" fmla="*/ 0 h 2509841"/>
              <a:gd name="connsiteX1" fmla="*/ 457200 w 3914775"/>
              <a:gd name="connsiteY1" fmla="*/ 1581150 h 2509841"/>
              <a:gd name="connsiteX2" fmla="*/ 866775 w 3914775"/>
              <a:gd name="connsiteY2" fmla="*/ 2409825 h 2509841"/>
              <a:gd name="connsiteX3" fmla="*/ 1266825 w 3914775"/>
              <a:gd name="connsiteY3" fmla="*/ 2428875 h 2509841"/>
              <a:gd name="connsiteX4" fmla="*/ 1638300 w 3914775"/>
              <a:gd name="connsiteY4" fmla="*/ 1809750 h 2509841"/>
              <a:gd name="connsiteX5" fmla="*/ 3914775 w 3914775"/>
              <a:gd name="connsiteY5" fmla="*/ 866775 h 2509841"/>
              <a:gd name="connsiteX0" fmla="*/ 0 w 3914775"/>
              <a:gd name="connsiteY0" fmla="*/ 0 h 2521400"/>
              <a:gd name="connsiteX1" fmla="*/ 457200 w 3914775"/>
              <a:gd name="connsiteY1" fmla="*/ 1581150 h 2521400"/>
              <a:gd name="connsiteX2" fmla="*/ 866775 w 3914775"/>
              <a:gd name="connsiteY2" fmla="*/ 2409825 h 2521400"/>
              <a:gd name="connsiteX3" fmla="*/ 1266825 w 3914775"/>
              <a:gd name="connsiteY3" fmla="*/ 2428875 h 2521400"/>
              <a:gd name="connsiteX4" fmla="*/ 2038350 w 3914775"/>
              <a:gd name="connsiteY4" fmla="*/ 1628775 h 2521400"/>
              <a:gd name="connsiteX5" fmla="*/ 3914775 w 3914775"/>
              <a:gd name="connsiteY5" fmla="*/ 866775 h 2521400"/>
              <a:gd name="connsiteX0" fmla="*/ 0 w 3914775"/>
              <a:gd name="connsiteY0" fmla="*/ 0 h 2528334"/>
              <a:gd name="connsiteX1" fmla="*/ 457200 w 3914775"/>
              <a:gd name="connsiteY1" fmla="*/ 1581150 h 2528334"/>
              <a:gd name="connsiteX2" fmla="*/ 866775 w 3914775"/>
              <a:gd name="connsiteY2" fmla="*/ 2409825 h 2528334"/>
              <a:gd name="connsiteX3" fmla="*/ 1266825 w 3914775"/>
              <a:gd name="connsiteY3" fmla="*/ 2428875 h 2528334"/>
              <a:gd name="connsiteX4" fmla="*/ 2133600 w 3914775"/>
              <a:gd name="connsiteY4" fmla="*/ 1524000 h 2528334"/>
              <a:gd name="connsiteX5" fmla="*/ 3914775 w 3914775"/>
              <a:gd name="connsiteY5" fmla="*/ 866775 h 2528334"/>
              <a:gd name="connsiteX0" fmla="*/ 0 w 3933825"/>
              <a:gd name="connsiteY0" fmla="*/ 0 h 2528334"/>
              <a:gd name="connsiteX1" fmla="*/ 457200 w 3933825"/>
              <a:gd name="connsiteY1" fmla="*/ 1581150 h 2528334"/>
              <a:gd name="connsiteX2" fmla="*/ 86677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8334"/>
              <a:gd name="connsiteX1" fmla="*/ 457200 w 3933825"/>
              <a:gd name="connsiteY1" fmla="*/ 1581150 h 2528334"/>
              <a:gd name="connsiteX2" fmla="*/ 86677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8334"/>
              <a:gd name="connsiteX1" fmla="*/ 342900 w 3933825"/>
              <a:gd name="connsiteY1" fmla="*/ 1581150 h 2528334"/>
              <a:gd name="connsiteX2" fmla="*/ 86677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8334"/>
              <a:gd name="connsiteX1" fmla="*/ 342900 w 3933825"/>
              <a:gd name="connsiteY1" fmla="*/ 1581150 h 2528334"/>
              <a:gd name="connsiteX2" fmla="*/ 771525 w 3933825"/>
              <a:gd name="connsiteY2" fmla="*/ 2409825 h 2528334"/>
              <a:gd name="connsiteX3" fmla="*/ 1266825 w 3933825"/>
              <a:gd name="connsiteY3" fmla="*/ 2428875 h 2528334"/>
              <a:gd name="connsiteX4" fmla="*/ 2133600 w 3933825"/>
              <a:gd name="connsiteY4" fmla="*/ 1524000 h 2528334"/>
              <a:gd name="connsiteX5" fmla="*/ 3933825 w 3933825"/>
              <a:gd name="connsiteY5" fmla="*/ 962025 h 2528334"/>
              <a:gd name="connsiteX0" fmla="*/ 0 w 3933825"/>
              <a:gd name="connsiteY0" fmla="*/ 0 h 2527062"/>
              <a:gd name="connsiteX1" fmla="*/ 342900 w 3933825"/>
              <a:gd name="connsiteY1" fmla="*/ 1581150 h 2527062"/>
              <a:gd name="connsiteX2" fmla="*/ 771525 w 3933825"/>
              <a:gd name="connsiteY2" fmla="*/ 2409825 h 2527062"/>
              <a:gd name="connsiteX3" fmla="*/ 1266825 w 3933825"/>
              <a:gd name="connsiteY3" fmla="*/ 2428875 h 2527062"/>
              <a:gd name="connsiteX4" fmla="*/ 2286000 w 3933825"/>
              <a:gd name="connsiteY4" fmla="*/ 1543050 h 2527062"/>
              <a:gd name="connsiteX5" fmla="*/ 3933825 w 3933825"/>
              <a:gd name="connsiteY5" fmla="*/ 962025 h 252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3825" h="2527062">
                <a:moveTo>
                  <a:pt x="0" y="0"/>
                </a:moveTo>
                <a:cubicBezTo>
                  <a:pt x="156369" y="589756"/>
                  <a:pt x="214313" y="1179513"/>
                  <a:pt x="342900" y="1581150"/>
                </a:cubicBezTo>
                <a:cubicBezTo>
                  <a:pt x="471488" y="1982788"/>
                  <a:pt x="617538" y="2268538"/>
                  <a:pt x="771525" y="2409825"/>
                </a:cubicBezTo>
                <a:cubicBezTo>
                  <a:pt x="925512" y="2551112"/>
                  <a:pt x="1014413" y="2573337"/>
                  <a:pt x="1266825" y="2428875"/>
                </a:cubicBezTo>
                <a:cubicBezTo>
                  <a:pt x="1519237" y="2284413"/>
                  <a:pt x="1841500" y="1787525"/>
                  <a:pt x="2286000" y="1543050"/>
                </a:cubicBezTo>
                <a:cubicBezTo>
                  <a:pt x="2730500" y="1298575"/>
                  <a:pt x="3392885" y="1015603"/>
                  <a:pt x="3933825" y="962025"/>
                </a:cubicBezTo>
              </a:path>
            </a:pathLst>
          </a:cu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982" y="1296231"/>
                <a:ext cx="3416576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𝚿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𝚿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2" y="1296231"/>
                <a:ext cx="3416576" cy="379206"/>
              </a:xfrm>
              <a:prstGeom prst="rect">
                <a:avLst/>
              </a:prstGeom>
              <a:blipFill>
                <a:blip r:embed="rId2"/>
                <a:stretch>
                  <a:fillRect l="-1786" t="-19355" r="-267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8982" y="761593"/>
            <a:ext cx="32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Schrodinger Equation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38325" y="2124075"/>
            <a:ext cx="0" cy="31432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5267325"/>
            <a:ext cx="627697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35011" y="4681856"/>
                <a:ext cx="2837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011" y="4681856"/>
                <a:ext cx="283731" cy="369332"/>
              </a:xfrm>
              <a:prstGeom prst="rect">
                <a:avLst/>
              </a:prstGeom>
              <a:blipFill>
                <a:blip r:embed="rId3"/>
                <a:stretch>
                  <a:fillRect l="-23404" r="-2553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61889" y="2197360"/>
                <a:ext cx="742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889" y="2197360"/>
                <a:ext cx="742190" cy="369332"/>
              </a:xfrm>
              <a:prstGeom prst="rect">
                <a:avLst/>
              </a:prstGeom>
              <a:blipFill>
                <a:blip r:embed="rId4"/>
                <a:stretch>
                  <a:fillRect l="-9917" r="-1487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517275" y="908823"/>
            <a:ext cx="417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Computationally </a:t>
            </a:r>
            <a:r>
              <a:rPr lang="en-US" sz="2400" b="1" dirty="0" smtClean="0">
                <a:solidFill>
                  <a:srgbClr val="FF0000"/>
                </a:solidFill>
              </a:rPr>
              <a:t>expensive</a:t>
            </a:r>
            <a:r>
              <a:rPr lang="en-US" sz="24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we </a:t>
            </a:r>
            <a:r>
              <a:rPr lang="en-US" sz="2400" b="1" dirty="0" smtClean="0">
                <a:solidFill>
                  <a:srgbClr val="008000"/>
                </a:solidFill>
              </a:rPr>
              <a:t>fit the curves </a:t>
            </a:r>
            <a:r>
              <a:rPr lang="en-US" sz="2400" dirty="0" smtClean="0"/>
              <a:t>with a simple analytical function?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647336" y="5627172"/>
            <a:ext cx="450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Within the Born-Oppenheimer </a:t>
            </a:r>
            <a:r>
              <a:rPr lang="en-US" dirty="0"/>
              <a:t>Approximation</a:t>
            </a:r>
          </a:p>
        </p:txBody>
      </p:sp>
    </p:spTree>
    <p:extLst>
      <p:ext uri="{BB962C8B-B14F-4D97-AF65-F5344CB8AC3E}">
        <p14:creationId xmlns:p14="http://schemas.microsoft.com/office/powerpoint/2010/main" val="12995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03839" y="5533108"/>
                <a:ext cx="39930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𝒃𝒐𝒏𝒅𝒆𝒅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𝒏𝒐𝒏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𝒃𝒐𝒏𝒅𝒆𝒅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39" y="5533108"/>
                <a:ext cx="3993016" cy="369332"/>
              </a:xfrm>
              <a:prstGeom prst="rect">
                <a:avLst/>
              </a:prstGeom>
              <a:blipFill>
                <a:blip r:embed="rId2"/>
                <a:stretch>
                  <a:fillRect l="-1679" r="-106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00647" y="99042"/>
            <a:ext cx="537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Force fields (Molecular Mechanics)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1263" y="677943"/>
            <a:ext cx="173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Force field</a:t>
            </a:r>
            <a:endParaRPr lang="en-US" sz="2800" b="1" dirty="0"/>
          </a:p>
        </p:txBody>
      </p:sp>
      <p:cxnSp>
        <p:nvCxnSpPr>
          <p:cNvPr id="10" name="Straight Arrow Connector 9"/>
          <p:cNvCxnSpPr>
            <a:stCxn id="4" idx="2"/>
            <a:endCxn id="14" idx="0"/>
          </p:cNvCxnSpPr>
          <p:nvPr/>
        </p:nvCxnSpPr>
        <p:spPr>
          <a:xfrm flipH="1">
            <a:off x="2799895" y="1201163"/>
            <a:ext cx="1800452" cy="8336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16" idx="0"/>
          </p:cNvCxnSpPr>
          <p:nvPr/>
        </p:nvCxnSpPr>
        <p:spPr>
          <a:xfrm>
            <a:off x="4600347" y="1201163"/>
            <a:ext cx="1857603" cy="8336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9147" y="2034838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functional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34038" y="2034838"/>
            <a:ext cx="164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parameters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18266" y="2669421"/>
                <a:ext cx="3964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,..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266" y="2669421"/>
                <a:ext cx="3964162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65657" y="3600450"/>
            <a:ext cx="2679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Numerically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Has suitable derivatives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continuous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Physically </a:t>
            </a:r>
            <a:r>
              <a:rPr lang="en-US" dirty="0" err="1" smtClean="0"/>
              <a:t>meaningfull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83983" y="3547267"/>
            <a:ext cx="39155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atom and interaction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Minimal amount is desirable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Transferable or system-specific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Reproduce ab initio or experiment</a:t>
            </a:r>
          </a:p>
          <a:p>
            <a:r>
              <a:rPr lang="en-US" dirty="0" smtClean="0"/>
              <a:t>    (thermodynamic properties, spectra,</a:t>
            </a:r>
          </a:p>
          <a:p>
            <a:r>
              <a:rPr lang="en-US" dirty="0"/>
              <a:t> </a:t>
            </a:r>
            <a:r>
              <a:rPr lang="en-US" dirty="0" smtClean="0"/>
              <a:t>    chemical reactivity, etc.)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09712" y="6138803"/>
            <a:ext cx="302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describes covalent bonding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2143" y="6133955"/>
            <a:ext cx="2901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non-covalent interactions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30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3" grpId="0"/>
      <p:bldP spid="25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7" descr="bond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71" y="2553165"/>
            <a:ext cx="5038725" cy="380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5875" y="971882"/>
                <a:ext cx="6630918" cy="404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𝒃𝒐𝒏𝒅𝒆𝒅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𝒃𝒐𝒏𝒅𝒔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𝒂𝒏𝒈𝒍𝒆𝒔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𝒅𝒊𝒉𝒆𝒅𝒓𝒂𝒍𝒔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𝒐𝒐𝒑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5" y="971882"/>
                <a:ext cx="6630918" cy="404278"/>
              </a:xfrm>
              <a:prstGeom prst="rect">
                <a:avLst/>
              </a:prstGeom>
              <a:blipFill>
                <a:blip r:embed="rId3"/>
                <a:stretch>
                  <a:fillRect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05497" y="138901"/>
            <a:ext cx="318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Bonded interactions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1119" y="1549164"/>
            <a:ext cx="8820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quantum mechanics: bonds are everywhere “bond order”</a:t>
            </a:r>
          </a:p>
          <a:p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molecular mechanics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8000"/>
                </a:solidFill>
              </a:rPr>
              <a:t>bonded atoms must be specified</a:t>
            </a:r>
            <a:r>
              <a:rPr lang="en-US" sz="2400" dirty="0" smtClean="0"/>
              <a:t> by the user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62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non-bond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00" y="1228725"/>
            <a:ext cx="5628199" cy="42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286A-345C-4F86-90F8-425F8081F4C8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5497" y="138901"/>
            <a:ext cx="3910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Non-bonded interactions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1450" y="1114425"/>
            <a:ext cx="3479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Charges are usually constant,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but there are </a:t>
            </a:r>
            <a:r>
              <a:rPr lang="en-US" b="1" dirty="0" smtClean="0">
                <a:solidFill>
                  <a:srgbClr val="0000FF"/>
                </a:solidFill>
              </a:rPr>
              <a:t>geometry-dependent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charge schemes</a:t>
            </a:r>
            <a:r>
              <a:rPr lang="en-US" dirty="0" smtClean="0">
                <a:solidFill>
                  <a:srgbClr val="0000FF"/>
                </a:solidFill>
              </a:rPr>
              <a:t>  (e.g. </a:t>
            </a:r>
            <a:r>
              <a:rPr lang="en-US" dirty="0" err="1">
                <a:solidFill>
                  <a:srgbClr val="0000FF"/>
                </a:solidFill>
              </a:rPr>
              <a:t>q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Accounts for the polarizability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452" y="4520773"/>
            <a:ext cx="3046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periodic systems, the lattice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summation methods are used,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such as </a:t>
            </a:r>
            <a:r>
              <a:rPr lang="en-US" b="1" dirty="0" smtClean="0">
                <a:solidFill>
                  <a:srgbClr val="0000FF"/>
                </a:solidFill>
              </a:rPr>
              <a:t>Ewald sum</a:t>
            </a:r>
            <a:r>
              <a:rPr lang="en-US" dirty="0" smtClean="0">
                <a:solidFill>
                  <a:srgbClr val="0000FF"/>
                </a:solidFill>
              </a:rPr>
              <a:t> method.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452" y="2358509"/>
            <a:ext cx="3094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/>
              <a:t>Rappe</a:t>
            </a:r>
            <a:r>
              <a:rPr lang="en-US" sz="1400" dirty="0"/>
              <a:t>, A. K.; Goddard, W. A. 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/>
              <a:t>J</a:t>
            </a:r>
            <a:r>
              <a:rPr lang="en-US" sz="1400" i="1" dirty="0"/>
              <a:t>. Phys. Chem.</a:t>
            </a:r>
            <a:r>
              <a:rPr lang="en-US" sz="1400" dirty="0"/>
              <a:t> </a:t>
            </a:r>
            <a:r>
              <a:rPr lang="en-US" sz="1400" b="1" dirty="0"/>
              <a:t>1991</a:t>
            </a:r>
            <a:r>
              <a:rPr lang="en-US" sz="1400" dirty="0"/>
              <a:t>, </a:t>
            </a:r>
            <a:r>
              <a:rPr lang="en-US" sz="1400" i="1" dirty="0"/>
              <a:t>95</a:t>
            </a:r>
            <a:r>
              <a:rPr lang="en-US" sz="1400" dirty="0"/>
              <a:t>, 3358–3363.</a:t>
            </a:r>
            <a:endParaRPr lang="en-US" sz="14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744" y="2996029"/>
            <a:ext cx="32450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Ogawa</a:t>
            </a:r>
            <a:r>
              <a:rPr lang="en-US" sz="1400" dirty="0"/>
              <a:t>, T.; Kurita, N.; </a:t>
            </a:r>
            <a:r>
              <a:rPr lang="en-US" sz="1400" dirty="0" err="1"/>
              <a:t>Sekino</a:t>
            </a:r>
            <a:r>
              <a:rPr lang="en-US" sz="1400" dirty="0"/>
              <a:t>, H.; Kitao, O.; 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Tanaka</a:t>
            </a:r>
            <a:r>
              <a:rPr lang="en-US" sz="1400" dirty="0"/>
              <a:t>, S. 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/>
              <a:t>Chem. Phys. Lett.</a:t>
            </a:r>
            <a:r>
              <a:rPr lang="en-US" sz="1400" dirty="0" smtClean="0"/>
              <a:t> </a:t>
            </a:r>
            <a:r>
              <a:rPr lang="en-US" sz="1400" b="1" dirty="0"/>
              <a:t>2004</a:t>
            </a:r>
            <a:r>
              <a:rPr lang="en-US" sz="1400" dirty="0"/>
              <a:t>, </a:t>
            </a:r>
            <a:r>
              <a:rPr lang="en-US" sz="1400" i="1" dirty="0" smtClean="0"/>
              <a:t>397</a:t>
            </a:r>
            <a:r>
              <a:rPr lang="en-US" sz="1400" dirty="0" smtClean="0"/>
              <a:t>, 382–387</a:t>
            </a:r>
            <a:r>
              <a:rPr lang="en-US" sz="1400" dirty="0"/>
              <a:t>.</a:t>
            </a:r>
            <a:endParaRPr lang="en-US" sz="14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444" y="5501931"/>
            <a:ext cx="3383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/>
              <a:t>Karasawa</a:t>
            </a:r>
            <a:r>
              <a:rPr lang="en-US" sz="1400" dirty="0"/>
              <a:t>, N.; Goddard III, W. A. 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/>
              <a:t>J</a:t>
            </a:r>
            <a:r>
              <a:rPr lang="en-US" sz="1400" i="1" dirty="0"/>
              <a:t>. Phys. Chem.</a:t>
            </a:r>
            <a:r>
              <a:rPr lang="en-US" sz="1400" dirty="0"/>
              <a:t> </a:t>
            </a:r>
            <a:r>
              <a:rPr lang="en-US" sz="1400" b="1" dirty="0"/>
              <a:t>1989</a:t>
            </a:r>
            <a:r>
              <a:rPr lang="en-US" sz="1400" dirty="0"/>
              <a:t>, </a:t>
            </a:r>
            <a:r>
              <a:rPr lang="en-US" sz="1400" i="1" dirty="0"/>
              <a:t>93</a:t>
            </a:r>
            <a:r>
              <a:rPr lang="en-US" sz="1400" dirty="0"/>
              <a:t>, 7320–7327.</a:t>
            </a:r>
            <a:endParaRPr lang="en-US" sz="14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760" y="3734693"/>
            <a:ext cx="2992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Chen</a:t>
            </a:r>
            <a:r>
              <a:rPr lang="en-US" sz="1400" dirty="0"/>
              <a:t>, J.; Martinez, T. J. </a:t>
            </a:r>
            <a:r>
              <a:rPr lang="en-US" sz="1400" i="1" dirty="0" smtClean="0"/>
              <a:t>Chem</a:t>
            </a:r>
            <a:r>
              <a:rPr lang="en-US" sz="1400" i="1" dirty="0"/>
              <a:t>. Phys. Lett.</a:t>
            </a:r>
            <a:r>
              <a:rPr lang="en-US" sz="1400" dirty="0"/>
              <a:t> </a:t>
            </a:r>
            <a:r>
              <a:rPr lang="en-US" sz="1400" b="1" dirty="0"/>
              <a:t>2007</a:t>
            </a:r>
            <a:r>
              <a:rPr lang="en-US" sz="1400" dirty="0"/>
              <a:t>, </a:t>
            </a:r>
            <a:r>
              <a:rPr lang="en-US" sz="1400" i="1" dirty="0"/>
              <a:t>438</a:t>
            </a:r>
            <a:r>
              <a:rPr lang="en-US" sz="1400" dirty="0"/>
              <a:t>, 315–320.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20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0347" y="167476"/>
            <a:ext cx="1890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Atom types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5598" y="1458416"/>
            <a:ext cx="3128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/>
              <a:t>Rappe</a:t>
            </a:r>
            <a:r>
              <a:rPr lang="en-US" sz="1400" dirty="0"/>
              <a:t>, A. K.; </a:t>
            </a:r>
            <a:r>
              <a:rPr lang="en-US" sz="1400" dirty="0" err="1"/>
              <a:t>Casewit</a:t>
            </a:r>
            <a:r>
              <a:rPr lang="en-US" sz="1400" dirty="0"/>
              <a:t>, C. J.; Colwell, K. S.; Goddard III, W. A.; Skiff, W. M. 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/>
              <a:t>J</a:t>
            </a:r>
            <a:r>
              <a:rPr lang="en-US" sz="1400" i="1" dirty="0"/>
              <a:t>. Am. Chem. Soc.</a:t>
            </a:r>
            <a:r>
              <a:rPr lang="en-US" sz="1400" dirty="0"/>
              <a:t> </a:t>
            </a:r>
            <a:r>
              <a:rPr lang="en-US" sz="1400" b="1" dirty="0"/>
              <a:t>1992</a:t>
            </a:r>
            <a:r>
              <a:rPr lang="en-US" sz="1400" dirty="0"/>
              <a:t>, </a:t>
            </a:r>
            <a:r>
              <a:rPr lang="en-US" sz="1400" i="1" dirty="0"/>
              <a:t>114</a:t>
            </a:r>
            <a:r>
              <a:rPr lang="en-US" sz="1400" dirty="0"/>
              <a:t>, 10024–10035.</a:t>
            </a:r>
            <a:endParaRPr lang="en-US" sz="1400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8848"/>
          <a:stretch/>
        </p:blipFill>
        <p:spPr>
          <a:xfrm>
            <a:off x="118619" y="2514896"/>
            <a:ext cx="3102545" cy="26887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9628" y="1442561"/>
            <a:ext cx="2686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Wang</a:t>
            </a:r>
            <a:r>
              <a:rPr lang="en-US" sz="1400" dirty="0"/>
              <a:t>, J.; Wolf, R. M.; Caldwell, J. W.; </a:t>
            </a:r>
            <a:r>
              <a:rPr lang="en-US" sz="1400" dirty="0" err="1"/>
              <a:t>Kollman</a:t>
            </a:r>
            <a:r>
              <a:rPr lang="en-US" sz="1400" dirty="0"/>
              <a:t>, P. A.; Case, D. A. </a:t>
            </a:r>
            <a:r>
              <a:rPr lang="en-US" sz="1400" i="1" dirty="0" smtClean="0"/>
              <a:t>J</a:t>
            </a:r>
            <a:r>
              <a:rPr lang="en-US" sz="1400" i="1" dirty="0"/>
              <a:t>. </a:t>
            </a:r>
            <a:r>
              <a:rPr lang="en-US" sz="1400" i="1" dirty="0" err="1"/>
              <a:t>Comput</a:t>
            </a:r>
            <a:r>
              <a:rPr lang="en-US" sz="1400" i="1" dirty="0"/>
              <a:t>. Chem.</a:t>
            </a:r>
            <a:r>
              <a:rPr lang="en-US" sz="1400" dirty="0"/>
              <a:t> </a:t>
            </a:r>
            <a:r>
              <a:rPr lang="en-US" sz="1400" b="1" dirty="0"/>
              <a:t>2004</a:t>
            </a:r>
            <a:r>
              <a:rPr lang="en-US" sz="1400" dirty="0"/>
              <a:t>, </a:t>
            </a:r>
            <a:r>
              <a:rPr lang="en-US" sz="1400" i="1" dirty="0"/>
              <a:t>25</a:t>
            </a:r>
            <a:r>
              <a:rPr lang="en-US" sz="1400" dirty="0"/>
              <a:t>, 1157–1174.</a:t>
            </a:r>
            <a:endParaRPr lang="en-US" sz="14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0706" y="905387"/>
            <a:ext cx="298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Generalized Amber FF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2222"/>
          <a:stretch/>
        </p:blipFill>
        <p:spPr>
          <a:xfrm>
            <a:off x="3871652" y="2508794"/>
            <a:ext cx="2814188" cy="2582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817" y="904980"/>
            <a:ext cx="2475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Universal FF (UFF)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663312" y="1419990"/>
            <a:ext cx="2447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/>
              <a:t>Halgren</a:t>
            </a:r>
            <a:r>
              <a:rPr lang="en-US" sz="1400" dirty="0"/>
              <a:t>, T. A. </a:t>
            </a:r>
            <a:r>
              <a:rPr lang="en-US" sz="1400" i="1" dirty="0" smtClean="0"/>
              <a:t>J</a:t>
            </a:r>
            <a:r>
              <a:rPr lang="en-US" sz="1400" i="1" dirty="0"/>
              <a:t>. </a:t>
            </a:r>
            <a:r>
              <a:rPr lang="en-US" sz="1400" i="1" dirty="0" err="1"/>
              <a:t>Comput</a:t>
            </a:r>
            <a:r>
              <a:rPr lang="en-US" sz="1400" i="1" dirty="0"/>
              <a:t>. Chem.</a:t>
            </a:r>
            <a:r>
              <a:rPr lang="en-US" sz="1400" dirty="0"/>
              <a:t> </a:t>
            </a:r>
            <a:r>
              <a:rPr lang="en-US" sz="1400" b="1" dirty="0"/>
              <a:t>1996</a:t>
            </a:r>
            <a:r>
              <a:rPr lang="en-US" sz="1400" dirty="0"/>
              <a:t>, </a:t>
            </a:r>
            <a:r>
              <a:rPr lang="en-US" sz="1400" i="1" dirty="0"/>
              <a:t>17</a:t>
            </a:r>
            <a:r>
              <a:rPr lang="en-US" sz="1400" dirty="0"/>
              <a:t>, 490–519.</a:t>
            </a:r>
            <a:endParaRPr lang="en-US" sz="14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2555" y="857079"/>
            <a:ext cx="1838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MERCK FF 94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997" y="2412523"/>
            <a:ext cx="2209440" cy="2893450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5400000">
            <a:off x="2863127" y="2301984"/>
            <a:ext cx="523875" cy="6101226"/>
          </a:xfrm>
          <a:prstGeom prst="rightBrace">
            <a:avLst>
              <a:gd name="adj1" fmla="val 106515"/>
              <a:gd name="adj2" fmla="val 50000"/>
            </a:avLst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81192" y="5798077"/>
            <a:ext cx="277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General purpose FFs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7950" y="5798076"/>
            <a:ext cx="206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Specialized FFs</a:t>
            </a:r>
            <a:endParaRPr lang="en-US" sz="2400" b="1" dirty="0"/>
          </a:p>
        </p:txBody>
      </p:sp>
      <p:sp>
        <p:nvSpPr>
          <p:cNvPr id="18" name="Right Brace 17"/>
          <p:cNvSpPr/>
          <p:nvPr/>
        </p:nvSpPr>
        <p:spPr>
          <a:xfrm rot="5400000">
            <a:off x="7316674" y="4124774"/>
            <a:ext cx="523875" cy="2455650"/>
          </a:xfrm>
          <a:prstGeom prst="rightBrace">
            <a:avLst>
              <a:gd name="adj1" fmla="val 106515"/>
              <a:gd name="adj2" fmla="val 5000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D59B-5D97-407E-B360-CD0F0333589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5248" y="131955"/>
            <a:ext cx="5121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Parameterization: Specialized FFs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164" y="871175"/>
            <a:ext cx="2605800" cy="797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949" y="1755160"/>
            <a:ext cx="3317918" cy="782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49" y="2587492"/>
            <a:ext cx="2631600" cy="3731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61" y="3022753"/>
            <a:ext cx="3096000" cy="257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375" y="2973463"/>
            <a:ext cx="2322000" cy="398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800" y="3010748"/>
            <a:ext cx="2812200" cy="540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761" y="3385155"/>
            <a:ext cx="3147600" cy="5661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7561" y="3490438"/>
            <a:ext cx="2347800" cy="4310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5961" y="3477154"/>
            <a:ext cx="1238400" cy="3345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/>
          <a:srcRect t="24147" r="73486" b="39557"/>
          <a:stretch/>
        </p:blipFill>
        <p:spPr>
          <a:xfrm>
            <a:off x="291561" y="4134832"/>
            <a:ext cx="2410840" cy="18563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/>
          <a:srcRect t="20157" r="62157" b="30512"/>
          <a:stretch/>
        </p:blipFill>
        <p:spPr>
          <a:xfrm>
            <a:off x="3429197" y="4079446"/>
            <a:ext cx="2638735" cy="19348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/>
          <a:srcRect t="12147" r="68314" b="42023"/>
          <a:stretch/>
        </p:blipFill>
        <p:spPr>
          <a:xfrm>
            <a:off x="6344942" y="4117989"/>
            <a:ext cx="2283415" cy="18577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7773" y="808997"/>
            <a:ext cx="1838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MERCK FF 94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6030" y="1389626"/>
            <a:ext cx="3955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Focus on organic molecules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</a:rPr>
              <a:t>any parameters!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7107" y="6282073"/>
            <a:ext cx="4850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/>
              <a:t>Halgren</a:t>
            </a:r>
            <a:r>
              <a:rPr lang="en-US" sz="1400" dirty="0"/>
              <a:t>, T. A. </a:t>
            </a:r>
            <a:r>
              <a:rPr lang="en-US" sz="1400" i="1" dirty="0" smtClean="0"/>
              <a:t>J</a:t>
            </a:r>
            <a:r>
              <a:rPr lang="en-US" sz="1400" i="1" dirty="0"/>
              <a:t>. </a:t>
            </a:r>
            <a:r>
              <a:rPr lang="en-US" sz="1400" i="1" dirty="0" err="1"/>
              <a:t>Comput</a:t>
            </a:r>
            <a:r>
              <a:rPr lang="en-US" sz="1400" i="1" dirty="0"/>
              <a:t>. Chem.</a:t>
            </a:r>
            <a:r>
              <a:rPr lang="en-US" sz="1400" dirty="0"/>
              <a:t> </a:t>
            </a:r>
            <a:r>
              <a:rPr lang="en-US" sz="1400" b="1" dirty="0"/>
              <a:t>1996</a:t>
            </a:r>
            <a:r>
              <a:rPr lang="en-US" sz="1400" dirty="0"/>
              <a:t>, </a:t>
            </a:r>
            <a:r>
              <a:rPr lang="en-US" sz="1400" i="1" dirty="0"/>
              <a:t>17</a:t>
            </a:r>
            <a:r>
              <a:rPr lang="en-US" sz="1400" dirty="0"/>
              <a:t>, 490–519.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08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1533</Words>
  <Application>Microsoft Office PowerPoint</Application>
  <PresentationFormat>On-screen Show (4:3)</PresentationFormat>
  <Paragraphs>351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Arial</vt:lpstr>
      <vt:lpstr>Calibri Light</vt:lpstr>
      <vt:lpstr>Cambria Math</vt:lpstr>
      <vt:lpstr>Times New Roman</vt:lpstr>
      <vt:lpstr>Office Theme</vt:lpstr>
      <vt:lpstr>Equation</vt:lpstr>
      <vt:lpstr>Формула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Alexey-user</dc:creator>
  <cp:lastModifiedBy>Alexey-user</cp:lastModifiedBy>
  <cp:revision>156</cp:revision>
  <dcterms:created xsi:type="dcterms:W3CDTF">2017-11-11T14:18:08Z</dcterms:created>
  <dcterms:modified xsi:type="dcterms:W3CDTF">2018-07-04T03:02:08Z</dcterms:modified>
</cp:coreProperties>
</file>