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341" r:id="rId2"/>
    <p:sldId id="266" r:id="rId3"/>
    <p:sldId id="291" r:id="rId4"/>
    <p:sldId id="282" r:id="rId5"/>
    <p:sldId id="284" r:id="rId6"/>
    <p:sldId id="323" r:id="rId7"/>
    <p:sldId id="324" r:id="rId8"/>
    <p:sldId id="283" r:id="rId9"/>
    <p:sldId id="285" r:id="rId10"/>
    <p:sldId id="287" r:id="rId11"/>
    <p:sldId id="289" r:id="rId12"/>
    <p:sldId id="290" r:id="rId13"/>
    <p:sldId id="288" r:id="rId14"/>
    <p:sldId id="286" r:id="rId15"/>
    <p:sldId id="292" r:id="rId16"/>
    <p:sldId id="293" r:id="rId17"/>
    <p:sldId id="295" r:id="rId18"/>
    <p:sldId id="296" r:id="rId19"/>
    <p:sldId id="297" r:id="rId20"/>
    <p:sldId id="294" r:id="rId21"/>
    <p:sldId id="298" r:id="rId22"/>
    <p:sldId id="299" r:id="rId23"/>
    <p:sldId id="267" r:id="rId24"/>
    <p:sldId id="300" r:id="rId25"/>
    <p:sldId id="301" r:id="rId26"/>
    <p:sldId id="270" r:id="rId27"/>
    <p:sldId id="268" r:id="rId28"/>
    <p:sldId id="302" r:id="rId29"/>
    <p:sldId id="279" r:id="rId30"/>
    <p:sldId id="269" r:id="rId31"/>
    <p:sldId id="304" r:id="rId32"/>
    <p:sldId id="305" r:id="rId33"/>
    <p:sldId id="303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280" r:id="rId42"/>
    <p:sldId id="306" r:id="rId43"/>
    <p:sldId id="316" r:id="rId44"/>
    <p:sldId id="330" r:id="rId45"/>
    <p:sldId id="331" r:id="rId46"/>
    <p:sldId id="334" r:id="rId47"/>
    <p:sldId id="332" r:id="rId48"/>
    <p:sldId id="335" r:id="rId49"/>
    <p:sldId id="336" r:id="rId50"/>
    <p:sldId id="337" r:id="rId51"/>
    <p:sldId id="338" r:id="rId52"/>
    <p:sldId id="339" r:id="rId53"/>
    <p:sldId id="340" r:id="rId54"/>
    <p:sldId id="333" r:id="rId55"/>
    <p:sldId id="315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61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wmf"/><Relationship Id="rId2" Type="http://schemas.openxmlformats.org/officeDocument/2006/relationships/image" Target="../media/image134.wmf"/><Relationship Id="rId1" Type="http://schemas.openxmlformats.org/officeDocument/2006/relationships/image" Target="../media/image13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6FDE2-5EA0-4693-A869-BD48BFD3955B}" type="datetimeFigureOut">
              <a:rPr lang="en-US" smtClean="0"/>
              <a:t>7/1/2018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86F4B-565C-4FD3-B611-F79FC86C2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92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61F816C-96B6-43A3-92DE-9428FDCD87F2}" type="slidenum">
              <a:rPr lang="en-US" altLang="en-US" smtClean="0"/>
              <a:pPr/>
              <a:t>1</a:t>
            </a:fld>
            <a:endParaRPr lang="en-US" altLang="en-US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02497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F191C-9FA4-44F1-89CA-2BA5C3699EE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77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5AA0D0-A31F-405D-ADD5-01DC96C1AED0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59387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7463F-FC3F-4277-B3A8-68E69A48BAF9}" type="datetime1">
              <a:rPr lang="en-US" smtClean="0"/>
              <a:t>7/1/2018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(C) Alexey V. Akimov,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79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B791D-6214-43E1-A073-D8189DB8EE1F}" type="datetime1">
              <a:rPr lang="en-US" smtClean="0"/>
              <a:t>7/1/2018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(C) Alexey V. Akimov,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85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9B8AC-EE43-4F5E-BBDE-16F6072B2226}" type="datetime1">
              <a:rPr lang="en-US" smtClean="0"/>
              <a:t>7/1/2018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(C) Alexey V. Akimov,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77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7670-C478-4CBD-AB89-29D2B3CA3DD8}" type="datetime1">
              <a:rPr lang="en-US" smtClean="0"/>
              <a:t>7/1/2018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(C) Alexey V. Akimov,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24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7735-CE72-4876-9457-959EB78E34A2}" type="datetime1">
              <a:rPr lang="en-US" smtClean="0"/>
              <a:t>7/1/2018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(C) Alexey V. Akimov,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66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68F09-445E-44C5-9E28-FA85A30E86F4}" type="datetime1">
              <a:rPr lang="en-US" smtClean="0"/>
              <a:t>7/1/2018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(C) Alexey V. Akimov,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947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C34A3-61E7-4A19-B355-9991E1B266D4}" type="datetime1">
              <a:rPr lang="en-US" smtClean="0"/>
              <a:t>7/1/2018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(C) Alexey V. Akimov,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69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BCA4B-911B-4DD4-BF60-5AD6E8051F79}" type="datetime1">
              <a:rPr lang="en-US" smtClean="0"/>
              <a:t>7/1/2018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(C) Alexey V. Akimov,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53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D2057-4E16-48AB-A4E5-D08741199E97}" type="datetime1">
              <a:rPr lang="en-US" smtClean="0"/>
              <a:t>7/1/2018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(C) Alexey V. Akimov,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6733E-DC7E-48B7-B579-1603B886B181}" type="datetime1">
              <a:rPr lang="en-US" smtClean="0"/>
              <a:t>7/1/2018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(C) Alexey V. Akimov,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58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33E10-8405-46C2-A0A2-427B70E926B1}" type="datetime1">
              <a:rPr lang="en-US" smtClean="0"/>
              <a:t>7/1/2018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Copyright (C) Alexey V. Akimov,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10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7CF0C-8F7A-4EAE-AB22-2A2A8362251C}" type="datetime1">
              <a:rPr lang="en-US" smtClean="0"/>
              <a:t>7/1/2018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Copyright (C) Alexey V. Akimov,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5D59B-5D97-407E-B360-CD0F03335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62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0.png"/><Relationship Id="rId4" Type="http://schemas.openxmlformats.org/officeDocument/2006/relationships/image" Target="../media/image39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1.png"/><Relationship Id="rId3" Type="http://schemas.openxmlformats.org/officeDocument/2006/relationships/image" Target="../media/image411.png"/><Relationship Id="rId7" Type="http://schemas.openxmlformats.org/officeDocument/2006/relationships/image" Target="../media/image4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5" Type="http://schemas.openxmlformats.org/officeDocument/2006/relationships/image" Target="../media/image430.png"/><Relationship Id="rId4" Type="http://schemas.openxmlformats.org/officeDocument/2006/relationships/image" Target="../media/image4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wmf"/><Relationship Id="rId3" Type="http://schemas.openxmlformats.org/officeDocument/2006/relationships/image" Target="../media/image136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3.wmf"/><Relationship Id="rId11" Type="http://schemas.openxmlformats.org/officeDocument/2006/relationships/image" Target="../media/image138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35.wmf"/><Relationship Id="rId4" Type="http://schemas.openxmlformats.org/officeDocument/2006/relationships/image" Target="../media/image137.png"/><Relationship Id="rId9" Type="http://schemas.openxmlformats.org/officeDocument/2006/relationships/oleObject" Target="../embeddings/oleObject3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emf"/><Relationship Id="rId3" Type="http://schemas.openxmlformats.org/officeDocument/2006/relationships/image" Target="../media/image144.png"/><Relationship Id="rId7" Type="http://schemas.openxmlformats.org/officeDocument/2006/relationships/image" Target="../media/image144.emf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emf"/><Relationship Id="rId5" Type="http://schemas.openxmlformats.org/officeDocument/2006/relationships/image" Target="../media/image142.emf"/><Relationship Id="rId10" Type="http://schemas.openxmlformats.org/officeDocument/2006/relationships/image" Target="../media/image151.png"/><Relationship Id="rId4" Type="http://schemas.openxmlformats.org/officeDocument/2006/relationships/image" Target="../media/image141.emf"/><Relationship Id="rId9" Type="http://schemas.openxmlformats.org/officeDocument/2006/relationships/image" Target="../media/image146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40.png"/><Relationship Id="rId11" Type="http://schemas.openxmlformats.org/officeDocument/2006/relationships/image" Target="../media/image149.png"/><Relationship Id="rId5" Type="http://schemas.openxmlformats.org/officeDocument/2006/relationships/image" Target="../media/image147.wmf"/><Relationship Id="rId10" Type="http://schemas.openxmlformats.org/officeDocument/2006/relationships/image" Target="../media/image148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14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11" Type="http://schemas.openxmlformats.org/officeDocument/2006/relationships/image" Target="../media/image174.png"/><Relationship Id="rId5" Type="http://schemas.openxmlformats.org/officeDocument/2006/relationships/image" Target="../media/image168.png"/><Relationship Id="rId10" Type="http://schemas.openxmlformats.org/officeDocument/2006/relationships/image" Target="../media/image173.png"/><Relationship Id="rId4" Type="http://schemas.openxmlformats.org/officeDocument/2006/relationships/image" Target="../media/image167.png"/><Relationship Id="rId9" Type="http://schemas.openxmlformats.org/officeDocument/2006/relationships/image" Target="../media/image17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11" Type="http://schemas.openxmlformats.org/officeDocument/2006/relationships/image" Target="../media/image169.png"/><Relationship Id="rId5" Type="http://schemas.openxmlformats.org/officeDocument/2006/relationships/image" Target="../media/image178.png"/><Relationship Id="rId10" Type="http://schemas.openxmlformats.org/officeDocument/2006/relationships/image" Target="../media/image183.png"/><Relationship Id="rId4" Type="http://schemas.openxmlformats.org/officeDocument/2006/relationships/image" Target="../media/image177.png"/><Relationship Id="rId9" Type="http://schemas.openxmlformats.org/officeDocument/2006/relationships/image" Target="../media/image18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199.png"/><Relationship Id="rId7" Type="http://schemas.openxmlformats.org/officeDocument/2006/relationships/image" Target="../media/image203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7" Type="http://schemas.openxmlformats.org/officeDocument/2006/relationships/image" Target="../media/image210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212.png"/><Relationship Id="rId7" Type="http://schemas.openxmlformats.org/officeDocument/2006/relationships/image" Target="../media/image216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4" Type="http://schemas.openxmlformats.org/officeDocument/2006/relationships/image" Target="../media/image21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7" Type="http://schemas.openxmlformats.org/officeDocument/2006/relationships/image" Target="../media/image223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png"/><Relationship Id="rId5" Type="http://schemas.openxmlformats.org/officeDocument/2006/relationships/image" Target="../media/image221.png"/><Relationship Id="rId4" Type="http://schemas.openxmlformats.org/officeDocument/2006/relationships/image" Target="../media/image22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225.jpeg"/><Relationship Id="rId7" Type="http://schemas.openxmlformats.org/officeDocument/2006/relationships/image" Target="../media/image229.png"/><Relationship Id="rId12" Type="http://schemas.openxmlformats.org/officeDocument/2006/relationships/image" Target="../media/image234.png"/><Relationship Id="rId2" Type="http://schemas.openxmlformats.org/officeDocument/2006/relationships/image" Target="../media/image22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11" Type="http://schemas.openxmlformats.org/officeDocument/2006/relationships/image" Target="../media/image233.jpeg"/><Relationship Id="rId5" Type="http://schemas.openxmlformats.org/officeDocument/2006/relationships/image" Target="../media/image227.png"/><Relationship Id="rId10" Type="http://schemas.openxmlformats.org/officeDocument/2006/relationships/image" Target="../media/image232.png"/><Relationship Id="rId4" Type="http://schemas.openxmlformats.org/officeDocument/2006/relationships/image" Target="../media/image226.jpeg"/><Relationship Id="rId9" Type="http://schemas.openxmlformats.org/officeDocument/2006/relationships/image" Target="../media/image2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4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0.png"/><Relationship Id="rId3" Type="http://schemas.openxmlformats.org/officeDocument/2006/relationships/image" Target="../media/image710.png"/><Relationship Id="rId7" Type="http://schemas.openxmlformats.org/officeDocument/2006/relationships/image" Target="../media/image1110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0.png"/><Relationship Id="rId5" Type="http://schemas.openxmlformats.org/officeDocument/2006/relationships/image" Target="../media/image910.png"/><Relationship Id="rId4" Type="http://schemas.openxmlformats.org/officeDocument/2006/relationships/image" Target="../media/image8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247896" y="175304"/>
            <a:ext cx="49810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Research in the </a:t>
            </a:r>
            <a:r>
              <a:rPr lang="en-US" sz="2800" b="1" dirty="0" err="1" smtClean="0"/>
              <a:t>Akimov</a:t>
            </a:r>
            <a:r>
              <a:rPr lang="en-US" sz="2800" b="1" dirty="0" smtClean="0"/>
              <a:t> group:</a:t>
            </a:r>
          </a:p>
          <a:p>
            <a:pPr algn="ctr"/>
            <a:r>
              <a:rPr lang="en-US" altLang="en-US" sz="2800" b="1" dirty="0">
                <a:solidFill>
                  <a:srgbClr val="008000"/>
                </a:solidFill>
              </a:rPr>
              <a:t>Quantum Dynamics in </a:t>
            </a:r>
            <a:r>
              <a:rPr lang="en-US" altLang="en-US" sz="2800" b="1" dirty="0" smtClean="0">
                <a:solidFill>
                  <a:srgbClr val="008000"/>
                </a:solidFill>
              </a:rPr>
              <a:t>Materials</a:t>
            </a:r>
            <a:endParaRPr lang="en-US" altLang="en-US" sz="2800" b="1" dirty="0">
              <a:solidFill>
                <a:srgbClr val="008000"/>
              </a:solidFill>
            </a:endParaRPr>
          </a:p>
        </p:txBody>
      </p:sp>
      <p:sp>
        <p:nvSpPr>
          <p:cNvPr id="25" name="Text Box 79"/>
          <p:cNvSpPr txBox="1">
            <a:spLocks noChangeArrowheads="1"/>
          </p:cNvSpPr>
          <p:nvPr/>
        </p:nvSpPr>
        <p:spPr bwMode="auto">
          <a:xfrm>
            <a:off x="363266" y="3505384"/>
            <a:ext cx="3433762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</a:rPr>
              <a:t>Theory of quantum </a:t>
            </a:r>
            <a:r>
              <a:rPr lang="en-US" altLang="en-US" sz="1800" b="1" dirty="0" smtClean="0">
                <a:solidFill>
                  <a:srgbClr val="0000FF"/>
                </a:solidFill>
              </a:rPr>
              <a:t>dynamics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 b="1" dirty="0" smtClean="0">
              <a:solidFill>
                <a:srgbClr val="AD0101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1400" dirty="0" smtClean="0">
                <a:solidFill>
                  <a:srgbClr val="000000"/>
                </a:solidFill>
              </a:rPr>
              <a:t> </a:t>
            </a:r>
            <a:r>
              <a:rPr lang="en-US" altLang="en-US" sz="1400" dirty="0">
                <a:solidFill>
                  <a:srgbClr val="000000"/>
                </a:solidFill>
              </a:rPr>
              <a:t>Novel quantum-classical methods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</a:rPr>
              <a:t> Non-adiabatic molecular </a:t>
            </a:r>
            <a:r>
              <a:rPr lang="en-US" altLang="en-US" sz="1400" dirty="0" smtClean="0">
                <a:solidFill>
                  <a:srgbClr val="000000"/>
                </a:solidFill>
              </a:rPr>
              <a:t>dynamics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</a:rPr>
              <a:t>Theory of charge transfer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26" name="TextBox 88"/>
          <p:cNvSpPr txBox="1">
            <a:spLocks noChangeArrowheads="1"/>
          </p:cNvSpPr>
          <p:nvPr/>
        </p:nvSpPr>
        <p:spPr bwMode="auto">
          <a:xfrm>
            <a:off x="5179394" y="5111747"/>
            <a:ext cx="3201987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</a:rPr>
              <a:t>Methodology development and </a:t>
            </a:r>
            <a:r>
              <a:rPr lang="en-US" altLang="en-US" sz="1800" b="1" dirty="0" smtClean="0">
                <a:solidFill>
                  <a:srgbClr val="0000FF"/>
                </a:solidFill>
              </a:rPr>
              <a:t>implementation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AD0101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</a:rPr>
              <a:t> Electron and energy transfer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</a:rPr>
              <a:t> </a:t>
            </a:r>
            <a:r>
              <a:rPr lang="en-US" altLang="en-US" sz="1400" dirty="0" err="1">
                <a:solidFill>
                  <a:srgbClr val="000000"/>
                </a:solidFill>
              </a:rPr>
              <a:t>Photoinduced</a:t>
            </a:r>
            <a:r>
              <a:rPr lang="en-US" altLang="en-US" sz="1400" dirty="0">
                <a:solidFill>
                  <a:srgbClr val="000000"/>
                </a:solidFill>
              </a:rPr>
              <a:t> molecular dynamics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</a:rPr>
              <a:t> Methods for </a:t>
            </a:r>
            <a:r>
              <a:rPr lang="en-US" altLang="en-US" sz="1400" dirty="0" smtClean="0">
                <a:solidFill>
                  <a:srgbClr val="000000"/>
                </a:solidFill>
              </a:rPr>
              <a:t>large-scale </a:t>
            </a:r>
            <a:r>
              <a:rPr lang="en-US" altLang="en-US" sz="1400" dirty="0">
                <a:solidFill>
                  <a:srgbClr val="000000"/>
                </a:solidFill>
              </a:rPr>
              <a:t>systems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</a:rPr>
              <a:t> Software development</a:t>
            </a:r>
          </a:p>
        </p:txBody>
      </p:sp>
      <p:sp>
        <p:nvSpPr>
          <p:cNvPr id="32" name="TextBox 88"/>
          <p:cNvSpPr txBox="1">
            <a:spLocks noChangeArrowheads="1"/>
          </p:cNvSpPr>
          <p:nvPr/>
        </p:nvSpPr>
        <p:spPr bwMode="auto">
          <a:xfrm>
            <a:off x="6149913" y="1319181"/>
            <a:ext cx="310991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FF"/>
                </a:solidFill>
              </a:rPr>
              <a:t>Studies of solar </a:t>
            </a:r>
            <a:endParaRPr lang="en-US" altLang="en-US" sz="1800" b="1" dirty="0">
              <a:solidFill>
                <a:srgbClr val="0000FF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FF"/>
                </a:solidFill>
              </a:rPr>
              <a:t>energy </a:t>
            </a:r>
            <a:r>
              <a:rPr lang="en-US" altLang="en-US" sz="1800" b="1" dirty="0" smtClean="0">
                <a:solidFill>
                  <a:srgbClr val="0000FF"/>
                </a:solidFill>
              </a:rPr>
              <a:t>materials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AD0101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</a:rPr>
              <a:t> Quantum dots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</a:rPr>
              <a:t> 2D materials/ PV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</a:rPr>
              <a:t> Perovskites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</a:rPr>
              <a:t> Organic crystals and biomolecules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AD0101"/>
              </a:solidFill>
            </a:endParaRPr>
          </a:p>
        </p:txBody>
      </p:sp>
      <p:pic>
        <p:nvPicPr>
          <p:cNvPr id="3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497" y="1274984"/>
            <a:ext cx="2142578" cy="204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4" descr="log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60" y="5235949"/>
            <a:ext cx="16843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 descr="pyxaid_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771" y="6004299"/>
            <a:ext cx="1132452" cy="60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ETH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881" y="3409777"/>
            <a:ext cx="1851025" cy="138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ETHD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59" y="3481446"/>
            <a:ext cx="2078778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www.acsu.buffalo.edu/~alexeyak/gallery/art_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6" r="18094" b="10653"/>
          <a:stretch/>
        </p:blipFill>
        <p:spPr bwMode="auto">
          <a:xfrm>
            <a:off x="2650343" y="5443998"/>
            <a:ext cx="1502569" cy="116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fmo_3_iso_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7" r="25117"/>
          <a:stretch>
            <a:fillRect/>
          </a:stretch>
        </p:blipFill>
        <p:spPr bwMode="auto">
          <a:xfrm>
            <a:off x="74817" y="1274984"/>
            <a:ext cx="1852180" cy="196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 descr="fmo_2_iso_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8" r="25751"/>
          <a:stretch>
            <a:fillRect/>
          </a:stretch>
        </p:blipFill>
        <p:spPr bwMode="auto">
          <a:xfrm>
            <a:off x="2247896" y="1274984"/>
            <a:ext cx="1656517" cy="18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ight Arrow 37"/>
          <p:cNvSpPr/>
          <p:nvPr/>
        </p:nvSpPr>
        <p:spPr>
          <a:xfrm>
            <a:off x="1775347" y="1857737"/>
            <a:ext cx="609600" cy="457200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8000"/>
              </a:gs>
            </a:gsLst>
            <a:lin ang="27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3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2" grpId="0"/>
      <p:bldP spid="3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17894" y="1617321"/>
            <a:ext cx="3501656" cy="73108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44737" y="70691"/>
            <a:ext cx="5706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Classification of the Gibbs ensembles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3390" y="979435"/>
            <a:ext cx="8466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NVE (</a:t>
            </a:r>
            <a:r>
              <a:rPr lang="en-US" b="1" dirty="0" err="1" smtClean="0">
                <a:solidFill>
                  <a:srgbClr val="0000FF"/>
                </a:solidFill>
              </a:rPr>
              <a:t>microcanonical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  <a:r>
              <a:rPr lang="en-US" dirty="0" smtClean="0"/>
              <a:t>: Constant number of particles (N), volume (V), and total energy (E)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7675" y="3485285"/>
            <a:ext cx="801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NVT (canonical)</a:t>
            </a:r>
            <a:r>
              <a:rPr lang="en-US" dirty="0" smtClean="0"/>
              <a:t>: Constant number of particles (N), volume (V), and temperature (T)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53055" y="1828972"/>
                <a:ext cx="323133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𝑵𝑽𝑬</m:t>
                          </m:r>
                        </m:sub>
                      </m:sSub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𝜹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𝑯</m:t>
                      </m:r>
                      <m:d>
                        <m:d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d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055" y="1828972"/>
                <a:ext cx="3231334" cy="307777"/>
              </a:xfrm>
              <a:prstGeom prst="rect">
                <a:avLst/>
              </a:prstGeom>
              <a:blipFill>
                <a:blip r:embed="rId2"/>
                <a:stretch>
                  <a:fillRect l="-1509" t="-1961" r="-2453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4383711" y="1581807"/>
            <a:ext cx="4467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Nothing but the energy conservation requirement  to the “regular” (Hamiltonian) dynamics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54711" y="2686011"/>
            <a:ext cx="7560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If your integrator or system preparation are bad (don’t conserve energy) – </a:t>
            </a:r>
          </a:p>
          <a:p>
            <a:r>
              <a:rPr lang="en-US" dirty="0">
                <a:solidFill>
                  <a:srgbClr val="FF0000"/>
                </a:solidFill>
              </a:rPr>
              <a:t>  </a:t>
            </a:r>
            <a:r>
              <a:rPr lang="en-US" dirty="0" smtClean="0">
                <a:solidFill>
                  <a:srgbClr val="FF0000"/>
                </a:solidFill>
              </a:rPr>
              <a:t>    you do not sample points from the correct NVE distribution function!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7894" y="4068437"/>
            <a:ext cx="3501656" cy="81945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53055" y="4132398"/>
                <a:ext cx="3256917" cy="6915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𝑵𝑽𝑻</m:t>
                          </m:r>
                        </m:sub>
                      </m:sSub>
                      <m:d>
                        <m:d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d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𝒆𝒙𝒑</m:t>
                      </m:r>
                      <m:d>
                        <m:d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sub>
                              </m:s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055" y="4132398"/>
                <a:ext cx="3256917" cy="6915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4383711" y="4132398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>
                <a:solidFill>
                  <a:srgbClr val="FF0000"/>
                </a:solidFill>
              </a:rPr>
              <a:t>Thermostatted</a:t>
            </a:r>
            <a:r>
              <a:rPr lang="en-US" dirty="0" smtClean="0"/>
              <a:t>” MD:</a:t>
            </a:r>
          </a:p>
          <a:p>
            <a:r>
              <a:rPr lang="en-US" dirty="0" smtClean="0"/>
              <a:t>Nose, Nose-Hoover, Andersen thermostats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7675" y="5230990"/>
            <a:ext cx="90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NPT (isobaric-isothermal)</a:t>
            </a:r>
            <a:r>
              <a:rPr lang="en-US" dirty="0" smtClean="0"/>
              <a:t>: Constant number of particles (N), pressure (P), and temperature (T)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62930" y="5790577"/>
            <a:ext cx="4120781" cy="81945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98092" y="5854538"/>
                <a:ext cx="3907608" cy="6915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𝑵𝑽𝑻</m:t>
                          </m:r>
                        </m:sub>
                      </m:sSub>
                      <m:d>
                        <m:d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d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𝒆𝒙𝒑</m:t>
                      </m:r>
                      <m:d>
                        <m:d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  <m:d>
                                <m:dPr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</m:d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𝑷𝑽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sub>
                              </m:s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092" y="5854538"/>
                <a:ext cx="3907608" cy="6915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4650212" y="5899743"/>
            <a:ext cx="4286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Closer to real experimental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Critical to use in high-pressure studies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11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  <p:bldP spid="7" grpId="0"/>
      <p:bldP spid="8" grpId="0"/>
      <p:bldP spid="10" grpId="0"/>
      <p:bldP spid="11" grpId="0"/>
      <p:bldP spid="12" grpId="0" animBg="1"/>
      <p:bldP spid="13" grpId="0"/>
      <p:bldP spid="14" grpId="0"/>
      <p:bldP spid="15" grpId="0"/>
      <p:bldP spid="16" grpId="0" animBg="1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59062" y="108791"/>
            <a:ext cx="5161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Examples of the Gibbs ensembles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338045" y="793936"/>
                <a:ext cx="1924116" cy="6254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𝑯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p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den>
                      </m:f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𝒌</m:t>
                      </m:r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p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8045" y="793936"/>
                <a:ext cx="1924116" cy="62542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1285875" y="1903664"/>
            <a:ext cx="2263406" cy="58295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315490" y="1942380"/>
            <a:ext cx="2119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NVE ensemble:</a:t>
            </a:r>
            <a:endParaRPr lang="en-US" sz="24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6" y="3047545"/>
            <a:ext cx="2247900" cy="16859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3" y="4772778"/>
            <a:ext cx="2260600" cy="16954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853" y="3067049"/>
            <a:ext cx="2171700" cy="16287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578" y="4784219"/>
            <a:ext cx="2171700" cy="16287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278" y="3097550"/>
            <a:ext cx="2114550" cy="15859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284478" y="861776"/>
                <a:ext cx="4535409" cy="7956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=0.1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𝐻𝑎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𝐵𝑜h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=100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.;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=0.1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𝐵𝑜h𝑟</m:t>
                      </m:r>
                    </m:oMath>
                  </m:oMathPara>
                </a14:m>
                <a:endParaRPr lang="en-US" b="0" dirty="0" smtClean="0"/>
              </a:p>
              <a:p>
                <a:r>
                  <a:rPr lang="en-US" dirty="0" smtClean="0"/>
                  <a:t>Run for 25000 </a:t>
                </a:r>
                <a:r>
                  <a:rPr lang="en-US" dirty="0" err="1" smtClean="0"/>
                  <a:t>a.u</a:t>
                </a:r>
                <a:r>
                  <a:rPr lang="en-US" dirty="0" smtClean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478" y="861776"/>
                <a:ext cx="4535409" cy="795602"/>
              </a:xfrm>
              <a:prstGeom prst="rect">
                <a:avLst/>
              </a:prstGeom>
              <a:blipFill>
                <a:blip r:embed="rId8"/>
                <a:stretch>
                  <a:fillRect l="-3226" b="-16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315755" y="2601586"/>
            <a:ext cx="1708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trajectory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734916" y="2583235"/>
            <a:ext cx="1537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 trajectories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772150" y="1903664"/>
            <a:ext cx="2425592" cy="58295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801765" y="1942380"/>
            <a:ext cx="2395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“NVT” ensemble:</a:t>
            </a:r>
            <a:endParaRPr lang="en-US" sz="2400" b="1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228" y="3097551"/>
            <a:ext cx="2131033" cy="159827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753" y="4824003"/>
            <a:ext cx="2149475" cy="16121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899" y="4823499"/>
            <a:ext cx="2043129" cy="153234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877967" y="2618560"/>
            <a:ext cx="1708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trajectory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297128" y="2600209"/>
            <a:ext cx="1537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 trajectories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15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20" grpId="0"/>
      <p:bldP spid="21" grpId="0"/>
      <p:bldP spid="22" grpId="0"/>
      <p:bldP spid="23" grpId="0" animBg="1"/>
      <p:bldP spid="24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25391" y="127841"/>
            <a:ext cx="4443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Practical exercises with Libra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487923" y="1320284"/>
            <a:ext cx="33480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obj.ham_dia.set</a:t>
            </a:r>
            <a:r>
              <a:rPr lang="en-US" sz="1400" dirty="0"/>
              <a:t>(0,0, 0.5*k*x*x*(1.0+0.0j) )</a:t>
            </a:r>
          </a:p>
        </p:txBody>
      </p:sp>
      <p:sp>
        <p:nvSpPr>
          <p:cNvPr id="7" name="Rectangle 6"/>
          <p:cNvSpPr/>
          <p:nvPr/>
        </p:nvSpPr>
        <p:spPr>
          <a:xfrm>
            <a:off x="5119831" y="1249888"/>
            <a:ext cx="31989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obj.d1ham_dia[</a:t>
            </a:r>
            <a:r>
              <a:rPr lang="en-US" sz="1400" dirty="0" err="1"/>
              <a:t>i</a:t>
            </a:r>
            <a:r>
              <a:rPr lang="en-US" sz="1400" dirty="0"/>
              <a:t>].set(0,0, k*x*(1.0+0.0j) 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7651" y="801006"/>
            <a:ext cx="4157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Define your potential: in “Hamiltonian.py”</a:t>
            </a:r>
            <a:endParaRPr lang="en-US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681327" y="1714558"/>
                <a:ext cx="833946" cy="4033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1327" y="1714558"/>
                <a:ext cx="833946" cy="403316"/>
              </a:xfrm>
              <a:prstGeom prst="rect">
                <a:avLst/>
              </a:prstGeom>
              <a:blipFill>
                <a:blip r:embed="rId2"/>
                <a:stretch>
                  <a:fillRect l="-4380" r="-730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888690" y="1761077"/>
                <a:ext cx="602281" cy="3102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𝑑𝐻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400" dirty="0" smtClean="0"/>
                  <a:t>x</a:t>
                </a:r>
                <a:endParaRPr lang="en-US" sz="1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8690" y="1761077"/>
                <a:ext cx="602281" cy="310278"/>
              </a:xfrm>
              <a:prstGeom prst="rect">
                <a:avLst/>
              </a:prstGeom>
              <a:blipFill>
                <a:blip r:embed="rId3"/>
                <a:stretch>
                  <a:fillRect l="-8081" r="-17172"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476322" y="2585918"/>
            <a:ext cx="15418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nnucl</a:t>
            </a:r>
            <a:r>
              <a:rPr lang="en-US" sz="1400" dirty="0"/>
              <a:t>, </a:t>
            </a:r>
            <a:r>
              <a:rPr lang="en-US" sz="1400" dirty="0" err="1"/>
              <a:t>ntraj</a:t>
            </a:r>
            <a:r>
              <a:rPr lang="en-US" sz="1400" dirty="0"/>
              <a:t> = 1, 25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1201" y="2117874"/>
            <a:ext cx="3502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Define your system: in e.g. “nvt.py”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70813" y="2572737"/>
            <a:ext cx="4426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How many DOFs is per 1 trajectory.  How many trajectories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476322" y="2890970"/>
            <a:ext cx="16969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mean_q.set</a:t>
            </a:r>
            <a:r>
              <a:rPr lang="en-US" sz="1400" dirty="0"/>
              <a:t>(0,0, 0.1)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70813" y="2906337"/>
            <a:ext cx="4737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 center of the initial distribution. Must specify for each DOF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475238" y="3222557"/>
            <a:ext cx="1773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iM.set</a:t>
            </a:r>
            <a:r>
              <a:rPr lang="en-US" sz="1400" dirty="0"/>
              <a:t>(0,0, 1.0/100.0)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70813" y="3203804"/>
            <a:ext cx="1954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 masses of each DOF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454352" y="4143975"/>
            <a:ext cx="105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params</a:t>
            </a:r>
            <a:r>
              <a:rPr lang="en-US" sz="1400" dirty="0"/>
              <a:t>["k"]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1201" y="3678821"/>
            <a:ext cx="4904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Define the simulation parameters : in e.g. “nvt.py”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10334" y="4135143"/>
            <a:ext cx="1975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Harmonic force constant</a:t>
            </a:r>
            <a:endParaRPr lang="en-US" sz="1400" dirty="0"/>
          </a:p>
        </p:txBody>
      </p:sp>
      <p:sp>
        <p:nvSpPr>
          <p:cNvPr id="21" name="Rectangle 20"/>
          <p:cNvSpPr/>
          <p:nvPr/>
        </p:nvSpPr>
        <p:spPr>
          <a:xfrm>
            <a:off x="444827" y="4511529"/>
            <a:ext cx="24855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params</a:t>
            </a:r>
            <a:r>
              <a:rPr lang="en-US" sz="1400" dirty="0" smtClean="0"/>
              <a:t>[“</a:t>
            </a:r>
            <a:r>
              <a:rPr lang="en-US" sz="1400" dirty="0" err="1" smtClean="0"/>
              <a:t>dt</a:t>
            </a:r>
            <a:r>
              <a:rPr lang="en-US" sz="1400" dirty="0" smtClean="0"/>
              <a:t>"], </a:t>
            </a:r>
            <a:r>
              <a:rPr lang="en-US" sz="1400" dirty="0" err="1"/>
              <a:t>params</a:t>
            </a:r>
            <a:r>
              <a:rPr lang="en-US" sz="1400" dirty="0" smtClean="0"/>
              <a:t>[“</a:t>
            </a:r>
            <a:r>
              <a:rPr lang="en-US" sz="1400" dirty="0" err="1" smtClean="0"/>
              <a:t>nsteps</a:t>
            </a:r>
            <a:r>
              <a:rPr lang="en-US" sz="1400" dirty="0" smtClean="0"/>
              <a:t>"]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3101582" y="4533430"/>
            <a:ext cx="3969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Integration time step (</a:t>
            </a:r>
            <a:r>
              <a:rPr lang="en-US" sz="1400" dirty="0" err="1" smtClean="0"/>
              <a:t>a.u</a:t>
            </a:r>
            <a:r>
              <a:rPr lang="en-US" sz="1400" dirty="0" smtClean="0"/>
              <a:t>.) and the number of steps</a:t>
            </a:r>
            <a:endParaRPr lang="en-US" sz="1400" dirty="0"/>
          </a:p>
        </p:txBody>
      </p:sp>
      <p:sp>
        <p:nvSpPr>
          <p:cNvPr id="23" name="Rectangle 22"/>
          <p:cNvSpPr/>
          <p:nvPr/>
        </p:nvSpPr>
        <p:spPr>
          <a:xfrm>
            <a:off x="3245624" y="5037268"/>
            <a:ext cx="50731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Q, P = </a:t>
            </a:r>
            <a:r>
              <a:rPr lang="en-US" sz="1400" dirty="0" err="1"/>
              <a:t>run_nvt</a:t>
            </a:r>
            <a:r>
              <a:rPr lang="en-US" sz="1400" dirty="0"/>
              <a:t>(</a:t>
            </a:r>
            <a:r>
              <a:rPr lang="en-US" sz="1400" dirty="0" err="1"/>
              <a:t>nnucl</a:t>
            </a:r>
            <a:r>
              <a:rPr lang="en-US" sz="1400" dirty="0"/>
              <a:t>, </a:t>
            </a:r>
            <a:r>
              <a:rPr lang="en-US" sz="1400" dirty="0" err="1"/>
              <a:t>ntraj</a:t>
            </a:r>
            <a:r>
              <a:rPr lang="en-US" sz="1400" dirty="0"/>
              <a:t>, q, p, </a:t>
            </a:r>
            <a:r>
              <a:rPr lang="en-US" sz="1400" dirty="0" err="1"/>
              <a:t>iM</a:t>
            </a:r>
            <a:r>
              <a:rPr lang="en-US" sz="1400" dirty="0"/>
              <a:t>, </a:t>
            </a:r>
            <a:r>
              <a:rPr lang="en-US" sz="1400" dirty="0" err="1"/>
              <a:t>compute_model</a:t>
            </a:r>
            <a:r>
              <a:rPr lang="en-US" sz="1400" dirty="0"/>
              <a:t>, </a:t>
            </a:r>
            <a:r>
              <a:rPr lang="en-US" sz="1400" dirty="0" err="1"/>
              <a:t>params</a:t>
            </a:r>
            <a:r>
              <a:rPr lang="en-US" sz="1400" dirty="0"/>
              <a:t>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8700" y="4966474"/>
            <a:ext cx="2886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Run the MD : in e.g. “nvt.py”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1201" y="5552961"/>
            <a:ext cx="503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Run the analysis of MD trajectories : in e.g. “nvt.py”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32193" y="6049219"/>
            <a:ext cx="51661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compute_statistics</a:t>
            </a:r>
            <a:r>
              <a:rPr lang="en-US" sz="1400" dirty="0"/>
              <a:t>(Q, </a:t>
            </a:r>
            <a:r>
              <a:rPr lang="en-US" sz="1400" dirty="0" err="1"/>
              <a:t>idof</a:t>
            </a:r>
            <a:r>
              <a:rPr lang="en-US" sz="1400" dirty="0"/>
              <a:t>, minx, </a:t>
            </a:r>
            <a:r>
              <a:rPr lang="en-US" sz="1400" dirty="0" err="1"/>
              <a:t>maxx</a:t>
            </a:r>
            <a:r>
              <a:rPr lang="en-US" sz="1400" dirty="0"/>
              <a:t>, dx, "_density_q.txt") </a:t>
            </a:r>
          </a:p>
        </p:txBody>
      </p:sp>
    </p:spTree>
    <p:extLst>
      <p:ext uri="{BB962C8B-B14F-4D97-AF65-F5344CB8AC3E}">
        <p14:creationId xmlns:p14="http://schemas.microsoft.com/office/powerpoint/2010/main" val="81721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59062" y="108791"/>
            <a:ext cx="5161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Examples of the Gibbs ensembles</a:t>
            </a:r>
            <a:endParaRPr lang="en-US" sz="2800" b="1" dirty="0"/>
          </a:p>
        </p:txBody>
      </p:sp>
      <p:pic>
        <p:nvPicPr>
          <p:cNvPr id="18" name="Picture 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7537" y="2962274"/>
            <a:ext cx="2851038" cy="2242865"/>
          </a:xfrm>
          <a:noFill/>
          <a:ln/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2440" y="2962275"/>
            <a:ext cx="3071020" cy="2218425"/>
          </a:xfrm>
          <a:prstGeom prst="rect">
            <a:avLst/>
          </a:prstGeom>
          <a:noFill/>
          <a:ln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987537" y="1600200"/>
                <a:ext cx="2755370" cy="783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𝑁𝑉𝑇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d>
                                    <m:dPr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537" y="1600200"/>
                <a:ext cx="2755370" cy="7838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997436" y="1571625"/>
                <a:ext cx="4921027" cy="8390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rad>
                        </m:den>
                      </m:f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7436" y="1571625"/>
                <a:ext cx="4921027" cy="8390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1832352" y="835854"/>
            <a:ext cx="5600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Ideally, in the canonical ensemble we want: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91808" y="5377466"/>
            <a:ext cx="65016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This may not happen in reality: </a:t>
            </a:r>
            <a:r>
              <a:rPr lang="en-US" sz="2400" b="1" dirty="0" smtClean="0">
                <a:solidFill>
                  <a:srgbClr val="FF0000"/>
                </a:solidFill>
              </a:rPr>
              <a:t>Ergodicity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There are other methods of sampling (e.g. MC)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6710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14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473287" y="69451"/>
                <a:ext cx="62023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smtClean="0"/>
                  <a:t>Molecular Dynamics : A way of getting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𝝆</m:t>
                    </m:r>
                  </m:oMath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287" y="69451"/>
                <a:ext cx="6202339" cy="523220"/>
              </a:xfrm>
              <a:prstGeom prst="rect">
                <a:avLst/>
              </a:prstGeom>
              <a:blipFill>
                <a:blip r:embed="rId2"/>
                <a:stretch>
                  <a:fillRect l="-2065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394621" y="847725"/>
            <a:ext cx="6549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This is where the statistical thermodynamics is connected to MD!!!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53101" y="4437808"/>
            <a:ext cx="2263406" cy="58295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30341" y="4495574"/>
            <a:ext cx="2034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NVE ensemble</a:t>
            </a:r>
            <a:endParaRPr lang="en-US" sz="2400" b="1" dirty="0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57200" y="1654956"/>
            <a:ext cx="84963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b="1" u="sng" dirty="0"/>
              <a:t>NVE </a:t>
            </a:r>
            <a:r>
              <a:rPr lang="en-US" altLang="en-US" sz="2400" b="1" u="sng" dirty="0" smtClean="0"/>
              <a:t>ensemble</a:t>
            </a:r>
            <a:endParaRPr lang="ru-RU" altLang="en-US" sz="2400" b="1" u="sng" dirty="0"/>
          </a:p>
          <a:p>
            <a:r>
              <a:rPr lang="en-US" altLang="en-US" sz="2400" b="1" dirty="0" smtClean="0"/>
              <a:t>Evolution of a point in the phase </a:t>
            </a:r>
            <a:r>
              <a:rPr lang="ru-RU" altLang="en-US" sz="2400" b="1" dirty="0" smtClean="0"/>
              <a:t>Г-</a:t>
            </a:r>
            <a:r>
              <a:rPr lang="en-US" altLang="en-US" sz="2400" b="1" dirty="0" smtClean="0"/>
              <a:t>space (system) is given</a:t>
            </a:r>
          </a:p>
          <a:p>
            <a:r>
              <a:rPr lang="en-US" altLang="en-US" sz="2400" b="1" dirty="0" smtClean="0"/>
              <a:t>by the integrating classical equations of motion (EOM).</a:t>
            </a:r>
          </a:p>
          <a:p>
            <a:pPr algn="ctr"/>
            <a:r>
              <a:rPr lang="en-US" altLang="en-US" sz="2400" b="1" dirty="0" smtClean="0">
                <a:solidFill>
                  <a:srgbClr val="0000FF"/>
                </a:solidFill>
              </a:rPr>
              <a:t>The correct integration of the Hamiltonian EOMs ensures the </a:t>
            </a:r>
          </a:p>
          <a:p>
            <a:pPr algn="ctr"/>
            <a:r>
              <a:rPr lang="en-US" altLang="en-US" sz="2400" b="1" dirty="0" smtClean="0">
                <a:solidFill>
                  <a:srgbClr val="0000FF"/>
                </a:solidFill>
              </a:rPr>
              <a:t>Total energy conservation.</a:t>
            </a:r>
            <a:endParaRPr lang="en-US" alt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1524" y="4392195"/>
            <a:ext cx="2619375" cy="58295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71525" y="4437808"/>
            <a:ext cx="2451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Hamiltonian EOM</a:t>
            </a:r>
            <a:endParaRPr lang="en-US" sz="2400" b="1" dirty="0"/>
          </a:p>
        </p:txBody>
      </p:sp>
      <p:sp>
        <p:nvSpPr>
          <p:cNvPr id="12" name="Right Arrow 11"/>
          <p:cNvSpPr/>
          <p:nvPr/>
        </p:nvSpPr>
        <p:spPr>
          <a:xfrm>
            <a:off x="3699560" y="4470377"/>
            <a:ext cx="1744880" cy="4412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744296" y="3976143"/>
            <a:ext cx="1598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Integration</a:t>
            </a:r>
            <a:endParaRPr lang="en-US" sz="2400" b="1" dirty="0"/>
          </a:p>
        </p:txBody>
      </p:sp>
      <p:sp>
        <p:nvSpPr>
          <p:cNvPr id="14" name="Left Brace 13"/>
          <p:cNvSpPr/>
          <p:nvPr/>
        </p:nvSpPr>
        <p:spPr>
          <a:xfrm rot="16200000">
            <a:off x="2663003" y="2705875"/>
            <a:ext cx="762000" cy="5114926"/>
          </a:xfrm>
          <a:prstGeom prst="leftBrac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583769" y="6032706"/>
            <a:ext cx="2959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Hamiltonian dynamics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06357" y="183751"/>
            <a:ext cx="6331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Connection between Stat. Mech. and MD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453056" y="1082159"/>
            <a:ext cx="2572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Ergodic </a:t>
            </a:r>
            <a:r>
              <a:rPr lang="en-US" sz="2400" b="1" dirty="0">
                <a:solidFill>
                  <a:srgbClr val="0000FF"/>
                </a:solidFill>
              </a:rPr>
              <a:t>hypothesis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31275" y="1699937"/>
            <a:ext cx="56507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Given an </a:t>
            </a:r>
            <a:r>
              <a:rPr lang="en-US" sz="2400" dirty="0" smtClean="0">
                <a:solidFill>
                  <a:srgbClr val="FF0000"/>
                </a:solidFill>
              </a:rPr>
              <a:t>infinite time </a:t>
            </a:r>
            <a:r>
              <a:rPr lang="en-US" sz="2400" dirty="0" smtClean="0"/>
              <a:t>to evolve, the system </a:t>
            </a:r>
          </a:p>
          <a:p>
            <a:pPr algn="ctr"/>
            <a:r>
              <a:rPr lang="en-US" sz="2400" dirty="0" smtClean="0"/>
              <a:t>will visit all the points of the </a:t>
            </a:r>
            <a:r>
              <a:rPr lang="en-US" sz="2400" dirty="0" smtClean="0">
                <a:solidFill>
                  <a:srgbClr val="0000FF"/>
                </a:solidFill>
              </a:rPr>
              <a:t>phase space</a:t>
            </a:r>
            <a:endParaRPr lang="en-US" sz="24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74750" y="3370789"/>
                <a:ext cx="7960641" cy="1038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𝑜𝑏𝑠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𝑒𝑛𝑠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𝑡𝑖𝑚𝑒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sup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))</m:t>
                          </m:r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nary>
                        <m:nary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750" y="3370789"/>
                <a:ext cx="7960641" cy="103848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own Arrow 8"/>
          <p:cNvSpPr/>
          <p:nvPr/>
        </p:nvSpPr>
        <p:spPr>
          <a:xfrm>
            <a:off x="2657475" y="2903680"/>
            <a:ext cx="367760" cy="533400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12422" y="4783988"/>
            <a:ext cx="58834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probability density is the distribution </a:t>
            </a:r>
          </a:p>
          <a:p>
            <a:r>
              <a:rPr lang="en-US" sz="2400" dirty="0" smtClean="0"/>
              <a:t>of the “sampled” points in the phase space</a:t>
            </a:r>
          </a:p>
          <a:p>
            <a:r>
              <a:rPr lang="en-US" sz="2400" dirty="0" smtClean="0"/>
              <a:t>(sampled using </a:t>
            </a:r>
            <a:r>
              <a:rPr lang="en-US" sz="2400" dirty="0" smtClean="0">
                <a:solidFill>
                  <a:srgbClr val="92D050"/>
                </a:solidFill>
              </a:rPr>
              <a:t>method for a given ensemble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9869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89939" y="1418164"/>
                <a:ext cx="7960641" cy="1038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𝑜𝑏𝑠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𝑒𝑛𝑠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𝑡𝑖𝑚𝑒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sup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))</m:t>
                          </m:r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nary>
                        <m:nary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939" y="1418164"/>
                <a:ext cx="7960641" cy="103848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374058" y="105649"/>
            <a:ext cx="4395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Dealing with the </a:t>
            </a:r>
            <a:r>
              <a:rPr lang="en-US" sz="2800" b="1" dirty="0" err="1" smtClean="0"/>
              <a:t>erogodicity</a:t>
            </a:r>
            <a:endParaRPr lang="en-US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695451" y="1303995"/>
            <a:ext cx="2209800" cy="1266825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0997" y="2840328"/>
            <a:ext cx="5167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Problem</a:t>
            </a:r>
            <a:r>
              <a:rPr lang="en-US" sz="2400" dirty="0" smtClean="0"/>
              <a:t>: How to make sure this is true?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694845" y="3904743"/>
            <a:ext cx="45148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Criteria: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Sufficiently long trajectories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Starting with many points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Choosing the right method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92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94811" y="100633"/>
            <a:ext cx="6361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Criterion #1: Sufficiently long trajectories</a:t>
            </a:r>
            <a:endParaRPr lang="en-US" sz="28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1654175" y="813191"/>
            <a:ext cx="6191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 protein (as well as any material system) </a:t>
            </a:r>
          </a:p>
          <a:p>
            <a:pPr algn="ctr"/>
            <a:r>
              <a:rPr lang="en-US" sz="2400" dirty="0" smtClean="0"/>
              <a:t>may have two dominant conformations: A and B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5379945" y="1847850"/>
            <a:ext cx="3494087" cy="2916237"/>
            <a:chOff x="5379945" y="1847850"/>
            <a:chExt cx="3494087" cy="2916237"/>
          </a:xfrm>
        </p:grpSpPr>
        <p:sp>
          <p:nvSpPr>
            <p:cNvPr id="36" name="Freeform 3"/>
            <p:cNvSpPr>
              <a:spLocks/>
            </p:cNvSpPr>
            <p:nvPr/>
          </p:nvSpPr>
          <p:spPr bwMode="auto">
            <a:xfrm>
              <a:off x="5379945" y="1847850"/>
              <a:ext cx="2401887" cy="2916237"/>
            </a:xfrm>
            <a:custGeom>
              <a:avLst/>
              <a:gdLst>
                <a:gd name="T0" fmla="*/ 0 w 1513"/>
                <a:gd name="T1" fmla="*/ 0 h 1837"/>
                <a:gd name="T2" fmla="*/ 136 w 1513"/>
                <a:gd name="T3" fmla="*/ 726 h 1837"/>
                <a:gd name="T4" fmla="*/ 272 w 1513"/>
                <a:gd name="T5" fmla="*/ 726 h 1837"/>
                <a:gd name="T6" fmla="*/ 362 w 1513"/>
                <a:gd name="T7" fmla="*/ 1043 h 1837"/>
                <a:gd name="T8" fmla="*/ 453 w 1513"/>
                <a:gd name="T9" fmla="*/ 1089 h 1837"/>
                <a:gd name="T10" fmla="*/ 544 w 1513"/>
                <a:gd name="T11" fmla="*/ 953 h 1837"/>
                <a:gd name="T12" fmla="*/ 680 w 1513"/>
                <a:gd name="T13" fmla="*/ 1588 h 1837"/>
                <a:gd name="T14" fmla="*/ 907 w 1513"/>
                <a:gd name="T15" fmla="*/ 1814 h 1837"/>
                <a:gd name="T16" fmla="*/ 1134 w 1513"/>
                <a:gd name="T17" fmla="*/ 1451 h 1837"/>
                <a:gd name="T18" fmla="*/ 1353 w 1513"/>
                <a:gd name="T19" fmla="*/ 955 h 1837"/>
                <a:gd name="T20" fmla="*/ 1513 w 1513"/>
                <a:gd name="T21" fmla="*/ 1179 h 1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3" h="1837">
                  <a:moveTo>
                    <a:pt x="0" y="0"/>
                  </a:moveTo>
                  <a:cubicBezTo>
                    <a:pt x="45" y="302"/>
                    <a:pt x="91" y="605"/>
                    <a:pt x="136" y="726"/>
                  </a:cubicBezTo>
                  <a:cubicBezTo>
                    <a:pt x="181" y="847"/>
                    <a:pt x="234" y="673"/>
                    <a:pt x="272" y="726"/>
                  </a:cubicBezTo>
                  <a:cubicBezTo>
                    <a:pt x="310" y="779"/>
                    <a:pt x="332" y="983"/>
                    <a:pt x="362" y="1043"/>
                  </a:cubicBezTo>
                  <a:cubicBezTo>
                    <a:pt x="392" y="1103"/>
                    <a:pt x="423" y="1104"/>
                    <a:pt x="453" y="1089"/>
                  </a:cubicBezTo>
                  <a:cubicBezTo>
                    <a:pt x="483" y="1074"/>
                    <a:pt x="506" y="870"/>
                    <a:pt x="544" y="953"/>
                  </a:cubicBezTo>
                  <a:cubicBezTo>
                    <a:pt x="582" y="1036"/>
                    <a:pt x="619" y="1444"/>
                    <a:pt x="680" y="1588"/>
                  </a:cubicBezTo>
                  <a:cubicBezTo>
                    <a:pt x="741" y="1732"/>
                    <a:pt x="831" y="1837"/>
                    <a:pt x="907" y="1814"/>
                  </a:cubicBezTo>
                  <a:cubicBezTo>
                    <a:pt x="983" y="1791"/>
                    <a:pt x="1060" y="1594"/>
                    <a:pt x="1134" y="1451"/>
                  </a:cubicBezTo>
                  <a:cubicBezTo>
                    <a:pt x="1208" y="1308"/>
                    <a:pt x="1290" y="1000"/>
                    <a:pt x="1353" y="955"/>
                  </a:cubicBezTo>
                  <a:cubicBezTo>
                    <a:pt x="1416" y="910"/>
                    <a:pt x="1480" y="1132"/>
                    <a:pt x="1513" y="1179"/>
                  </a:cubicBezTo>
                </a:path>
              </a:pathLst>
            </a:custGeom>
            <a:noFill/>
            <a:ln w="635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Oval 7"/>
            <p:cNvSpPr>
              <a:spLocks noChangeArrowheads="1"/>
            </p:cNvSpPr>
            <p:nvPr/>
          </p:nvSpPr>
          <p:spPr bwMode="auto">
            <a:xfrm>
              <a:off x="7062447" y="4006850"/>
              <a:ext cx="155575" cy="1444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8"/>
            <p:cNvSpPr>
              <a:spLocks noChangeArrowheads="1"/>
            </p:cNvSpPr>
            <p:nvPr/>
          </p:nvSpPr>
          <p:spPr bwMode="auto">
            <a:xfrm>
              <a:off x="6394357" y="4094163"/>
              <a:ext cx="155575" cy="1444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9"/>
            <p:cNvSpPr>
              <a:spLocks noChangeArrowheads="1"/>
            </p:cNvSpPr>
            <p:nvPr/>
          </p:nvSpPr>
          <p:spPr bwMode="auto">
            <a:xfrm>
              <a:off x="6798009" y="4512468"/>
              <a:ext cx="155575" cy="1444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Oval 10"/>
            <p:cNvSpPr>
              <a:spLocks noChangeArrowheads="1"/>
            </p:cNvSpPr>
            <p:nvPr/>
          </p:nvSpPr>
          <p:spPr bwMode="auto">
            <a:xfrm>
              <a:off x="7277007" y="3352757"/>
              <a:ext cx="155575" cy="144463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11"/>
            <p:cNvSpPr>
              <a:spLocks noChangeArrowheads="1"/>
            </p:cNvSpPr>
            <p:nvPr/>
          </p:nvSpPr>
          <p:spPr bwMode="auto">
            <a:xfrm>
              <a:off x="8397782" y="4006850"/>
              <a:ext cx="155575" cy="144463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12"/>
            <p:cNvSpPr>
              <a:spLocks noChangeArrowheads="1"/>
            </p:cNvSpPr>
            <p:nvPr/>
          </p:nvSpPr>
          <p:spPr bwMode="auto">
            <a:xfrm>
              <a:off x="7937245" y="3864402"/>
              <a:ext cx="155575" cy="1444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Line 13"/>
            <p:cNvSpPr>
              <a:spLocks noChangeShapeType="1"/>
            </p:cNvSpPr>
            <p:nvPr/>
          </p:nvSpPr>
          <p:spPr bwMode="auto">
            <a:xfrm>
              <a:off x="6340382" y="3805237"/>
              <a:ext cx="936625" cy="0"/>
            </a:xfrm>
            <a:prstGeom prst="line">
              <a:avLst/>
            </a:prstGeom>
            <a:noFill/>
            <a:ln w="381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 Box 14"/>
            <p:cNvSpPr txBox="1">
              <a:spLocks noChangeArrowheads="1"/>
            </p:cNvSpPr>
            <p:nvPr/>
          </p:nvSpPr>
          <p:spPr bwMode="auto">
            <a:xfrm>
              <a:off x="6661057" y="3438525"/>
              <a:ext cx="4921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b="1">
                  <a:solidFill>
                    <a:srgbClr val="990033"/>
                  </a:solidFill>
                </a:rPr>
                <a:t>kT</a:t>
              </a:r>
              <a:endParaRPr lang="ru-RU" altLang="en-US" sz="2000" b="1">
                <a:solidFill>
                  <a:srgbClr val="990033"/>
                </a:solidFill>
              </a:endParaRPr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>
              <a:off x="7769132" y="3376612"/>
              <a:ext cx="1104900" cy="1157288"/>
            </a:xfrm>
            <a:custGeom>
              <a:avLst/>
              <a:gdLst>
                <a:gd name="T0" fmla="*/ 0 w 696"/>
                <a:gd name="T1" fmla="*/ 200 h 729"/>
                <a:gd name="T2" fmla="*/ 280 w 696"/>
                <a:gd name="T3" fmla="*/ 680 h 729"/>
                <a:gd name="T4" fmla="*/ 477 w 696"/>
                <a:gd name="T5" fmla="*/ 496 h 729"/>
                <a:gd name="T6" fmla="*/ 696 w 696"/>
                <a:gd name="T7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6" h="729">
                  <a:moveTo>
                    <a:pt x="0" y="200"/>
                  </a:moveTo>
                  <a:cubicBezTo>
                    <a:pt x="45" y="280"/>
                    <a:pt x="200" y="631"/>
                    <a:pt x="280" y="680"/>
                  </a:cubicBezTo>
                  <a:cubicBezTo>
                    <a:pt x="360" y="729"/>
                    <a:pt x="408" y="609"/>
                    <a:pt x="477" y="496"/>
                  </a:cubicBezTo>
                  <a:cubicBezTo>
                    <a:pt x="546" y="383"/>
                    <a:pt x="660" y="83"/>
                    <a:pt x="696" y="0"/>
                  </a:cubicBezTo>
                </a:path>
              </a:pathLst>
            </a:custGeom>
            <a:noFill/>
            <a:ln w="635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661057" y="2167444"/>
              <a:ext cx="19405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A            B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50" name="AutoShape 42"/>
            <p:cNvSpPr>
              <a:spLocks noChangeArrowheads="1"/>
            </p:cNvSpPr>
            <p:nvPr/>
          </p:nvSpPr>
          <p:spPr bwMode="auto">
            <a:xfrm>
              <a:off x="7179675" y="2923669"/>
              <a:ext cx="720725" cy="352137"/>
            </a:xfrm>
            <a:prstGeom prst="curvedDownArrow">
              <a:avLst>
                <a:gd name="adj1" fmla="val 33382"/>
                <a:gd name="adj2" fmla="val 66765"/>
                <a:gd name="adj3" fmla="val 33333"/>
              </a:avLst>
            </a:prstGeom>
            <a:gradFill rotWithShape="0">
              <a:gsLst>
                <a:gs pos="0">
                  <a:srgbClr val="807BC6">
                    <a:gamma/>
                    <a:shade val="36078"/>
                    <a:invGamma/>
                  </a:srgbClr>
                </a:gs>
                <a:gs pos="100000">
                  <a:srgbClr val="FFFF00"/>
                </a:gs>
              </a:gsLst>
              <a:lin ang="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97612" y="1847850"/>
            <a:ext cx="3494087" cy="2916237"/>
            <a:chOff x="297612" y="1847850"/>
            <a:chExt cx="3494087" cy="2916237"/>
          </a:xfrm>
        </p:grpSpPr>
        <p:sp>
          <p:nvSpPr>
            <p:cNvPr id="6" name="Freeform 3"/>
            <p:cNvSpPr>
              <a:spLocks/>
            </p:cNvSpPr>
            <p:nvPr/>
          </p:nvSpPr>
          <p:spPr bwMode="auto">
            <a:xfrm>
              <a:off x="297612" y="1847850"/>
              <a:ext cx="2401887" cy="2916237"/>
            </a:xfrm>
            <a:custGeom>
              <a:avLst/>
              <a:gdLst>
                <a:gd name="T0" fmla="*/ 0 w 1513"/>
                <a:gd name="T1" fmla="*/ 0 h 1837"/>
                <a:gd name="T2" fmla="*/ 136 w 1513"/>
                <a:gd name="T3" fmla="*/ 726 h 1837"/>
                <a:gd name="T4" fmla="*/ 272 w 1513"/>
                <a:gd name="T5" fmla="*/ 726 h 1837"/>
                <a:gd name="T6" fmla="*/ 362 w 1513"/>
                <a:gd name="T7" fmla="*/ 1043 h 1837"/>
                <a:gd name="T8" fmla="*/ 453 w 1513"/>
                <a:gd name="T9" fmla="*/ 1089 h 1837"/>
                <a:gd name="T10" fmla="*/ 544 w 1513"/>
                <a:gd name="T11" fmla="*/ 953 h 1837"/>
                <a:gd name="T12" fmla="*/ 680 w 1513"/>
                <a:gd name="T13" fmla="*/ 1588 h 1837"/>
                <a:gd name="T14" fmla="*/ 907 w 1513"/>
                <a:gd name="T15" fmla="*/ 1814 h 1837"/>
                <a:gd name="T16" fmla="*/ 1134 w 1513"/>
                <a:gd name="T17" fmla="*/ 1451 h 1837"/>
                <a:gd name="T18" fmla="*/ 1353 w 1513"/>
                <a:gd name="T19" fmla="*/ 955 h 1837"/>
                <a:gd name="T20" fmla="*/ 1513 w 1513"/>
                <a:gd name="T21" fmla="*/ 1179 h 1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3" h="1837">
                  <a:moveTo>
                    <a:pt x="0" y="0"/>
                  </a:moveTo>
                  <a:cubicBezTo>
                    <a:pt x="45" y="302"/>
                    <a:pt x="91" y="605"/>
                    <a:pt x="136" y="726"/>
                  </a:cubicBezTo>
                  <a:cubicBezTo>
                    <a:pt x="181" y="847"/>
                    <a:pt x="234" y="673"/>
                    <a:pt x="272" y="726"/>
                  </a:cubicBezTo>
                  <a:cubicBezTo>
                    <a:pt x="310" y="779"/>
                    <a:pt x="332" y="983"/>
                    <a:pt x="362" y="1043"/>
                  </a:cubicBezTo>
                  <a:cubicBezTo>
                    <a:pt x="392" y="1103"/>
                    <a:pt x="423" y="1104"/>
                    <a:pt x="453" y="1089"/>
                  </a:cubicBezTo>
                  <a:cubicBezTo>
                    <a:pt x="483" y="1074"/>
                    <a:pt x="506" y="870"/>
                    <a:pt x="544" y="953"/>
                  </a:cubicBezTo>
                  <a:cubicBezTo>
                    <a:pt x="582" y="1036"/>
                    <a:pt x="619" y="1444"/>
                    <a:pt x="680" y="1588"/>
                  </a:cubicBezTo>
                  <a:cubicBezTo>
                    <a:pt x="741" y="1732"/>
                    <a:pt x="831" y="1837"/>
                    <a:pt x="907" y="1814"/>
                  </a:cubicBezTo>
                  <a:cubicBezTo>
                    <a:pt x="983" y="1791"/>
                    <a:pt x="1060" y="1594"/>
                    <a:pt x="1134" y="1451"/>
                  </a:cubicBezTo>
                  <a:cubicBezTo>
                    <a:pt x="1208" y="1308"/>
                    <a:pt x="1290" y="1000"/>
                    <a:pt x="1353" y="955"/>
                  </a:cubicBezTo>
                  <a:cubicBezTo>
                    <a:pt x="1416" y="910"/>
                    <a:pt x="1480" y="1132"/>
                    <a:pt x="1513" y="1179"/>
                  </a:cubicBezTo>
                </a:path>
              </a:pathLst>
            </a:custGeom>
            <a:noFill/>
            <a:ln w="635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1232649" y="3863975"/>
              <a:ext cx="155575" cy="1444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8"/>
            <p:cNvSpPr>
              <a:spLocks noChangeArrowheads="1"/>
            </p:cNvSpPr>
            <p:nvPr/>
          </p:nvSpPr>
          <p:spPr bwMode="auto">
            <a:xfrm>
              <a:off x="1326312" y="4171950"/>
              <a:ext cx="155575" cy="1444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9"/>
            <p:cNvSpPr>
              <a:spLocks noChangeArrowheads="1"/>
            </p:cNvSpPr>
            <p:nvPr/>
          </p:nvSpPr>
          <p:spPr bwMode="auto">
            <a:xfrm>
              <a:off x="1491412" y="4489450"/>
              <a:ext cx="155575" cy="1444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10"/>
            <p:cNvSpPr>
              <a:spLocks noChangeArrowheads="1"/>
            </p:cNvSpPr>
            <p:nvPr/>
          </p:nvSpPr>
          <p:spPr bwMode="auto">
            <a:xfrm>
              <a:off x="1737474" y="4440237"/>
              <a:ext cx="155575" cy="144463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11"/>
            <p:cNvSpPr>
              <a:spLocks noChangeArrowheads="1"/>
            </p:cNvSpPr>
            <p:nvPr/>
          </p:nvSpPr>
          <p:spPr bwMode="auto">
            <a:xfrm>
              <a:off x="1907337" y="4186237"/>
              <a:ext cx="155575" cy="144463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12"/>
            <p:cNvSpPr>
              <a:spLocks noChangeArrowheads="1"/>
            </p:cNvSpPr>
            <p:nvPr/>
          </p:nvSpPr>
          <p:spPr bwMode="auto">
            <a:xfrm>
              <a:off x="1999412" y="3917950"/>
              <a:ext cx="155575" cy="1444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>
              <a:off x="1258049" y="3805237"/>
              <a:ext cx="936625" cy="0"/>
            </a:xfrm>
            <a:prstGeom prst="line">
              <a:avLst/>
            </a:prstGeom>
            <a:noFill/>
            <a:ln w="381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1578724" y="3438525"/>
              <a:ext cx="4921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b="1" dirty="0" err="1">
                  <a:solidFill>
                    <a:srgbClr val="990033"/>
                  </a:solidFill>
                </a:rPr>
                <a:t>kT</a:t>
              </a:r>
              <a:endParaRPr lang="ru-RU" altLang="en-US" sz="2000" b="1" dirty="0">
                <a:solidFill>
                  <a:srgbClr val="990033"/>
                </a:solidFill>
              </a:endParaRPr>
            </a:p>
          </p:txBody>
        </p:sp>
        <p:sp>
          <p:nvSpPr>
            <p:cNvPr id="24" name="Freeform 30"/>
            <p:cNvSpPr>
              <a:spLocks/>
            </p:cNvSpPr>
            <p:nvPr/>
          </p:nvSpPr>
          <p:spPr bwMode="auto">
            <a:xfrm>
              <a:off x="2686799" y="3376612"/>
              <a:ext cx="1104900" cy="1157288"/>
            </a:xfrm>
            <a:custGeom>
              <a:avLst/>
              <a:gdLst>
                <a:gd name="T0" fmla="*/ 0 w 696"/>
                <a:gd name="T1" fmla="*/ 200 h 729"/>
                <a:gd name="T2" fmla="*/ 280 w 696"/>
                <a:gd name="T3" fmla="*/ 680 h 729"/>
                <a:gd name="T4" fmla="*/ 477 w 696"/>
                <a:gd name="T5" fmla="*/ 496 h 729"/>
                <a:gd name="T6" fmla="*/ 696 w 696"/>
                <a:gd name="T7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6" h="729">
                  <a:moveTo>
                    <a:pt x="0" y="200"/>
                  </a:moveTo>
                  <a:cubicBezTo>
                    <a:pt x="45" y="280"/>
                    <a:pt x="200" y="631"/>
                    <a:pt x="280" y="680"/>
                  </a:cubicBezTo>
                  <a:cubicBezTo>
                    <a:pt x="360" y="729"/>
                    <a:pt x="408" y="609"/>
                    <a:pt x="477" y="496"/>
                  </a:cubicBezTo>
                  <a:cubicBezTo>
                    <a:pt x="546" y="383"/>
                    <a:pt x="660" y="83"/>
                    <a:pt x="696" y="0"/>
                  </a:cubicBezTo>
                </a:path>
              </a:pathLst>
            </a:custGeom>
            <a:noFill/>
            <a:ln w="635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520908" y="2167444"/>
              <a:ext cx="19405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A            B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 flipV="1">
              <a:off x="2474073" y="3363913"/>
              <a:ext cx="0" cy="1400174"/>
            </a:xfrm>
            <a:prstGeom prst="straightConnector1">
              <a:avLst/>
            </a:prstGeom>
            <a:ln w="635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842124" y="4764087"/>
              <a:ext cx="2305050" cy="0"/>
            </a:xfrm>
            <a:prstGeom prst="line">
              <a:avLst/>
            </a:prstGeom>
            <a:ln w="508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2555504" y="4294743"/>
                  <a:ext cx="46968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5504" y="4294743"/>
                  <a:ext cx="469680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14286" r="-15584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7" name="Right Arrow 56"/>
          <p:cNvSpPr/>
          <p:nvPr/>
        </p:nvSpPr>
        <p:spPr>
          <a:xfrm>
            <a:off x="4112374" y="3424988"/>
            <a:ext cx="1554255" cy="4207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3532736" y="4032613"/>
                <a:ext cx="2872902" cy="8098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Transition rates</a:t>
                </a:r>
              </a:p>
              <a:p>
                <a:pPr algn="ctr"/>
                <a:r>
                  <a:rPr lang="en-US" dirty="0" smtClean="0"/>
                  <a:t>proportional to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2736" y="4032613"/>
                <a:ext cx="2872902" cy="809837"/>
              </a:xfrm>
              <a:prstGeom prst="rect">
                <a:avLst/>
              </a:prstGeom>
              <a:blipFill>
                <a:blip r:embed="rId3"/>
                <a:stretch>
                  <a:fillRect l="-1486" t="-4545" b="-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697214" y="5068440"/>
                <a:ext cx="8105360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If we start in the conformation A, if the barrier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 smtClean="0"/>
                  <a:t> is high, and temperature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 smtClean="0"/>
                  <a:t> is low, </a:t>
                </a:r>
              </a:p>
              <a:p>
                <a:r>
                  <a:rPr lang="en-US" dirty="0" smtClean="0"/>
                  <a:t>we’ll have to run a 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really long simulation</a:t>
                </a:r>
                <a:r>
                  <a:rPr lang="en-US" dirty="0" smtClean="0"/>
                  <a:t> (beyond the computer capabilities maybe)</a:t>
                </a:r>
              </a:p>
              <a:p>
                <a:endParaRPr lang="en-US" dirty="0"/>
              </a:p>
              <a:p>
                <a:r>
                  <a:rPr lang="en-US" dirty="0" smtClean="0"/>
                  <a:t>This is fine (to a certain extent!) to study the dynamics of transitions, </a:t>
                </a:r>
              </a:p>
              <a:p>
                <a:r>
                  <a:rPr lang="en-US" dirty="0" smtClean="0"/>
                  <a:t>but not to compute thermodynamic properties! </a:t>
                </a:r>
                <a:endParaRPr lang="en-US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14" y="5068440"/>
                <a:ext cx="8105360" cy="1477328"/>
              </a:xfrm>
              <a:prstGeom prst="rect">
                <a:avLst/>
              </a:prstGeom>
              <a:blipFill>
                <a:blip r:embed="rId4"/>
                <a:stretch>
                  <a:fillRect l="-602" t="-2058" b="-5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040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/>
      <p:bldP spid="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60580" y="129208"/>
            <a:ext cx="7354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Criterion #1: Sufficiently long trajectories (cont.)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780710" y="1007725"/>
                <a:ext cx="1788118" cy="6796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2400" dirty="0" smtClean="0"/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0710" y="1007725"/>
                <a:ext cx="1788118" cy="67967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3062597" y="599816"/>
            <a:ext cx="3395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What can we do about it?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9" name="Down Arrow 48"/>
          <p:cNvSpPr/>
          <p:nvPr/>
        </p:nvSpPr>
        <p:spPr>
          <a:xfrm rot="18349827">
            <a:off x="5620901" y="1347843"/>
            <a:ext cx="353141" cy="733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wn Arrow 49"/>
          <p:cNvSpPr/>
          <p:nvPr/>
        </p:nvSpPr>
        <p:spPr>
          <a:xfrm rot="2918573">
            <a:off x="3322351" y="1356196"/>
            <a:ext cx="348348" cy="733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415586" y="2074034"/>
            <a:ext cx="4027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Increase temperature: 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temperature accelerated dynamics (TAD)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07624" y="2405944"/>
            <a:ext cx="3694074" cy="2916237"/>
            <a:chOff x="307624" y="2405944"/>
            <a:chExt cx="3694074" cy="2916237"/>
          </a:xfrm>
        </p:grpSpPr>
        <p:sp>
          <p:nvSpPr>
            <p:cNvPr id="6" name="Freeform 3"/>
            <p:cNvSpPr>
              <a:spLocks/>
            </p:cNvSpPr>
            <p:nvPr/>
          </p:nvSpPr>
          <p:spPr bwMode="auto">
            <a:xfrm>
              <a:off x="307624" y="2405944"/>
              <a:ext cx="2401887" cy="2916237"/>
            </a:xfrm>
            <a:custGeom>
              <a:avLst/>
              <a:gdLst>
                <a:gd name="T0" fmla="*/ 0 w 1513"/>
                <a:gd name="T1" fmla="*/ 0 h 1837"/>
                <a:gd name="T2" fmla="*/ 136 w 1513"/>
                <a:gd name="T3" fmla="*/ 726 h 1837"/>
                <a:gd name="T4" fmla="*/ 272 w 1513"/>
                <a:gd name="T5" fmla="*/ 726 h 1837"/>
                <a:gd name="T6" fmla="*/ 362 w 1513"/>
                <a:gd name="T7" fmla="*/ 1043 h 1837"/>
                <a:gd name="T8" fmla="*/ 453 w 1513"/>
                <a:gd name="T9" fmla="*/ 1089 h 1837"/>
                <a:gd name="T10" fmla="*/ 544 w 1513"/>
                <a:gd name="T11" fmla="*/ 953 h 1837"/>
                <a:gd name="T12" fmla="*/ 680 w 1513"/>
                <a:gd name="T13" fmla="*/ 1588 h 1837"/>
                <a:gd name="T14" fmla="*/ 907 w 1513"/>
                <a:gd name="T15" fmla="*/ 1814 h 1837"/>
                <a:gd name="T16" fmla="*/ 1134 w 1513"/>
                <a:gd name="T17" fmla="*/ 1451 h 1837"/>
                <a:gd name="T18" fmla="*/ 1353 w 1513"/>
                <a:gd name="T19" fmla="*/ 955 h 1837"/>
                <a:gd name="T20" fmla="*/ 1513 w 1513"/>
                <a:gd name="T21" fmla="*/ 1179 h 1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3" h="1837">
                  <a:moveTo>
                    <a:pt x="0" y="0"/>
                  </a:moveTo>
                  <a:cubicBezTo>
                    <a:pt x="45" y="302"/>
                    <a:pt x="91" y="605"/>
                    <a:pt x="136" y="726"/>
                  </a:cubicBezTo>
                  <a:cubicBezTo>
                    <a:pt x="181" y="847"/>
                    <a:pt x="234" y="673"/>
                    <a:pt x="272" y="726"/>
                  </a:cubicBezTo>
                  <a:cubicBezTo>
                    <a:pt x="310" y="779"/>
                    <a:pt x="332" y="983"/>
                    <a:pt x="362" y="1043"/>
                  </a:cubicBezTo>
                  <a:cubicBezTo>
                    <a:pt x="392" y="1103"/>
                    <a:pt x="423" y="1104"/>
                    <a:pt x="453" y="1089"/>
                  </a:cubicBezTo>
                  <a:cubicBezTo>
                    <a:pt x="483" y="1074"/>
                    <a:pt x="506" y="870"/>
                    <a:pt x="544" y="953"/>
                  </a:cubicBezTo>
                  <a:cubicBezTo>
                    <a:pt x="582" y="1036"/>
                    <a:pt x="619" y="1444"/>
                    <a:pt x="680" y="1588"/>
                  </a:cubicBezTo>
                  <a:cubicBezTo>
                    <a:pt x="741" y="1732"/>
                    <a:pt x="831" y="1837"/>
                    <a:pt x="907" y="1814"/>
                  </a:cubicBezTo>
                  <a:cubicBezTo>
                    <a:pt x="983" y="1791"/>
                    <a:pt x="1060" y="1594"/>
                    <a:pt x="1134" y="1451"/>
                  </a:cubicBezTo>
                  <a:cubicBezTo>
                    <a:pt x="1208" y="1308"/>
                    <a:pt x="1290" y="1000"/>
                    <a:pt x="1353" y="955"/>
                  </a:cubicBezTo>
                  <a:cubicBezTo>
                    <a:pt x="1416" y="910"/>
                    <a:pt x="1480" y="1132"/>
                    <a:pt x="1513" y="1179"/>
                  </a:cubicBezTo>
                </a:path>
              </a:pathLst>
            </a:custGeom>
            <a:noFill/>
            <a:ln w="635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Oval 7"/>
            <p:cNvSpPr>
              <a:spLocks noChangeArrowheads="1"/>
            </p:cNvSpPr>
            <p:nvPr/>
          </p:nvSpPr>
          <p:spPr bwMode="auto">
            <a:xfrm>
              <a:off x="1260740" y="4153504"/>
              <a:ext cx="155575" cy="1444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8"/>
            <p:cNvSpPr>
              <a:spLocks noChangeArrowheads="1"/>
            </p:cNvSpPr>
            <p:nvPr/>
          </p:nvSpPr>
          <p:spPr bwMode="auto">
            <a:xfrm>
              <a:off x="1336324" y="4625270"/>
              <a:ext cx="155575" cy="1444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9"/>
            <p:cNvSpPr>
              <a:spLocks noChangeArrowheads="1"/>
            </p:cNvSpPr>
            <p:nvPr/>
          </p:nvSpPr>
          <p:spPr bwMode="auto">
            <a:xfrm>
              <a:off x="1501424" y="5047544"/>
              <a:ext cx="155575" cy="1444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10"/>
            <p:cNvSpPr>
              <a:spLocks noChangeArrowheads="1"/>
            </p:cNvSpPr>
            <p:nvPr/>
          </p:nvSpPr>
          <p:spPr bwMode="auto">
            <a:xfrm>
              <a:off x="1747486" y="4998331"/>
              <a:ext cx="155575" cy="144463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11"/>
            <p:cNvSpPr>
              <a:spLocks noChangeArrowheads="1"/>
            </p:cNvSpPr>
            <p:nvPr/>
          </p:nvSpPr>
          <p:spPr bwMode="auto">
            <a:xfrm>
              <a:off x="1955141" y="4641938"/>
              <a:ext cx="155575" cy="144463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2114670" y="4220457"/>
              <a:ext cx="155575" cy="1444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V="1">
              <a:off x="852136" y="3682292"/>
              <a:ext cx="2992128" cy="24848"/>
            </a:xfrm>
            <a:prstGeom prst="line">
              <a:avLst/>
            </a:prstGeom>
            <a:noFill/>
            <a:ln w="381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2125063" y="3166943"/>
              <a:ext cx="4921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b="1">
                  <a:solidFill>
                    <a:srgbClr val="990033"/>
                  </a:solidFill>
                </a:rPr>
                <a:t>kT</a:t>
              </a:r>
              <a:endParaRPr lang="ru-RU" altLang="en-US" sz="2000" b="1">
                <a:solidFill>
                  <a:srgbClr val="990033"/>
                </a:solidFill>
              </a:endParaRPr>
            </a:p>
          </p:txBody>
        </p:sp>
        <p:sp>
          <p:nvSpPr>
            <p:cNvPr id="15" name="Freeform 30"/>
            <p:cNvSpPr>
              <a:spLocks/>
            </p:cNvSpPr>
            <p:nvPr/>
          </p:nvSpPr>
          <p:spPr bwMode="auto">
            <a:xfrm>
              <a:off x="2696811" y="3223456"/>
              <a:ext cx="1304887" cy="1809247"/>
            </a:xfrm>
            <a:custGeom>
              <a:avLst/>
              <a:gdLst>
                <a:gd name="T0" fmla="*/ 0 w 696"/>
                <a:gd name="T1" fmla="*/ 200 h 729"/>
                <a:gd name="T2" fmla="*/ 280 w 696"/>
                <a:gd name="T3" fmla="*/ 680 h 729"/>
                <a:gd name="T4" fmla="*/ 477 w 696"/>
                <a:gd name="T5" fmla="*/ 496 h 729"/>
                <a:gd name="T6" fmla="*/ 696 w 696"/>
                <a:gd name="T7" fmla="*/ 0 h 729"/>
                <a:gd name="connsiteX0" fmla="*/ 0 w 11810"/>
                <a:gd name="connsiteY0" fmla="*/ 9068 h 15807"/>
                <a:gd name="connsiteX1" fmla="*/ 4023 w 11810"/>
                <a:gd name="connsiteY1" fmla="*/ 15653 h 15807"/>
                <a:gd name="connsiteX2" fmla="*/ 6853 w 11810"/>
                <a:gd name="connsiteY2" fmla="*/ 13129 h 15807"/>
                <a:gd name="connsiteX3" fmla="*/ 11810 w 11810"/>
                <a:gd name="connsiteY3" fmla="*/ 0 h 1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10" h="15807">
                  <a:moveTo>
                    <a:pt x="0" y="9068"/>
                  </a:moveTo>
                  <a:cubicBezTo>
                    <a:pt x="647" y="10166"/>
                    <a:pt x="2874" y="14981"/>
                    <a:pt x="4023" y="15653"/>
                  </a:cubicBezTo>
                  <a:cubicBezTo>
                    <a:pt x="5172" y="16325"/>
                    <a:pt x="5862" y="14679"/>
                    <a:pt x="6853" y="13129"/>
                  </a:cubicBezTo>
                  <a:cubicBezTo>
                    <a:pt x="7845" y="11579"/>
                    <a:pt x="11293" y="1139"/>
                    <a:pt x="11810" y="0"/>
                  </a:cubicBezTo>
                </a:path>
              </a:pathLst>
            </a:custGeom>
            <a:noFill/>
            <a:ln w="635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Oval 12"/>
            <p:cNvSpPr>
              <a:spLocks noChangeArrowheads="1"/>
            </p:cNvSpPr>
            <p:nvPr/>
          </p:nvSpPr>
          <p:spPr bwMode="auto">
            <a:xfrm>
              <a:off x="2780600" y="4264115"/>
              <a:ext cx="155575" cy="1444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Oval 12"/>
            <p:cNvSpPr>
              <a:spLocks noChangeArrowheads="1"/>
            </p:cNvSpPr>
            <p:nvPr/>
          </p:nvSpPr>
          <p:spPr bwMode="auto">
            <a:xfrm>
              <a:off x="3270847" y="4657813"/>
              <a:ext cx="155575" cy="1444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Oval 12"/>
            <p:cNvSpPr>
              <a:spLocks noChangeArrowheads="1"/>
            </p:cNvSpPr>
            <p:nvPr/>
          </p:nvSpPr>
          <p:spPr bwMode="auto">
            <a:xfrm>
              <a:off x="2999695" y="4752825"/>
              <a:ext cx="155575" cy="1444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Oval 12"/>
            <p:cNvSpPr>
              <a:spLocks noChangeArrowheads="1"/>
            </p:cNvSpPr>
            <p:nvPr/>
          </p:nvSpPr>
          <p:spPr bwMode="auto">
            <a:xfrm>
              <a:off x="3458809" y="4160649"/>
              <a:ext cx="155575" cy="1444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Oval 12"/>
            <p:cNvSpPr>
              <a:spLocks noChangeArrowheads="1"/>
            </p:cNvSpPr>
            <p:nvPr/>
          </p:nvSpPr>
          <p:spPr bwMode="auto">
            <a:xfrm>
              <a:off x="804202" y="3847911"/>
              <a:ext cx="155575" cy="1444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819614" y="5632174"/>
            <a:ext cx="7468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computed rates must be “rescaled” to the original temperature/barrier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dynamics is fictitious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374656" y="2043739"/>
            <a:ext cx="3086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Lower the effective barrier: </a:t>
            </a:r>
          </a:p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Hyperdynamics</a:t>
            </a:r>
            <a:r>
              <a:rPr lang="en-US" dirty="0" smtClean="0">
                <a:solidFill>
                  <a:srgbClr val="0000FF"/>
                </a:solidFill>
              </a:rPr>
              <a:t>/</a:t>
            </a:r>
            <a:r>
              <a:rPr lang="en-US" dirty="0" err="1" smtClean="0">
                <a:solidFill>
                  <a:srgbClr val="0000FF"/>
                </a:solidFill>
              </a:rPr>
              <a:t>metadynamics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831235" y="2309445"/>
            <a:ext cx="3687742" cy="2970978"/>
            <a:chOff x="4831235" y="2309445"/>
            <a:chExt cx="3687742" cy="2970978"/>
          </a:xfrm>
        </p:grpSpPr>
        <p:sp>
          <p:nvSpPr>
            <p:cNvPr id="35" name="Freeform 3"/>
            <p:cNvSpPr>
              <a:spLocks/>
            </p:cNvSpPr>
            <p:nvPr/>
          </p:nvSpPr>
          <p:spPr bwMode="auto">
            <a:xfrm>
              <a:off x="4831235" y="2309445"/>
              <a:ext cx="2401887" cy="2916237"/>
            </a:xfrm>
            <a:custGeom>
              <a:avLst/>
              <a:gdLst>
                <a:gd name="T0" fmla="*/ 0 w 1513"/>
                <a:gd name="T1" fmla="*/ 0 h 1837"/>
                <a:gd name="T2" fmla="*/ 136 w 1513"/>
                <a:gd name="T3" fmla="*/ 726 h 1837"/>
                <a:gd name="T4" fmla="*/ 272 w 1513"/>
                <a:gd name="T5" fmla="*/ 726 h 1837"/>
                <a:gd name="T6" fmla="*/ 362 w 1513"/>
                <a:gd name="T7" fmla="*/ 1043 h 1837"/>
                <a:gd name="T8" fmla="*/ 453 w 1513"/>
                <a:gd name="T9" fmla="*/ 1089 h 1837"/>
                <a:gd name="T10" fmla="*/ 544 w 1513"/>
                <a:gd name="T11" fmla="*/ 953 h 1837"/>
                <a:gd name="T12" fmla="*/ 680 w 1513"/>
                <a:gd name="T13" fmla="*/ 1588 h 1837"/>
                <a:gd name="T14" fmla="*/ 907 w 1513"/>
                <a:gd name="T15" fmla="*/ 1814 h 1837"/>
                <a:gd name="T16" fmla="*/ 1134 w 1513"/>
                <a:gd name="T17" fmla="*/ 1451 h 1837"/>
                <a:gd name="T18" fmla="*/ 1353 w 1513"/>
                <a:gd name="T19" fmla="*/ 955 h 1837"/>
                <a:gd name="T20" fmla="*/ 1513 w 1513"/>
                <a:gd name="T21" fmla="*/ 1179 h 1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3" h="1837">
                  <a:moveTo>
                    <a:pt x="0" y="0"/>
                  </a:moveTo>
                  <a:cubicBezTo>
                    <a:pt x="45" y="302"/>
                    <a:pt x="91" y="605"/>
                    <a:pt x="136" y="726"/>
                  </a:cubicBezTo>
                  <a:cubicBezTo>
                    <a:pt x="181" y="847"/>
                    <a:pt x="234" y="673"/>
                    <a:pt x="272" y="726"/>
                  </a:cubicBezTo>
                  <a:cubicBezTo>
                    <a:pt x="310" y="779"/>
                    <a:pt x="332" y="983"/>
                    <a:pt x="362" y="1043"/>
                  </a:cubicBezTo>
                  <a:cubicBezTo>
                    <a:pt x="392" y="1103"/>
                    <a:pt x="423" y="1104"/>
                    <a:pt x="453" y="1089"/>
                  </a:cubicBezTo>
                  <a:cubicBezTo>
                    <a:pt x="483" y="1074"/>
                    <a:pt x="506" y="870"/>
                    <a:pt x="544" y="953"/>
                  </a:cubicBezTo>
                  <a:cubicBezTo>
                    <a:pt x="582" y="1036"/>
                    <a:pt x="619" y="1444"/>
                    <a:pt x="680" y="1588"/>
                  </a:cubicBezTo>
                  <a:cubicBezTo>
                    <a:pt x="741" y="1732"/>
                    <a:pt x="831" y="1837"/>
                    <a:pt x="907" y="1814"/>
                  </a:cubicBezTo>
                  <a:cubicBezTo>
                    <a:pt x="983" y="1791"/>
                    <a:pt x="1060" y="1594"/>
                    <a:pt x="1134" y="1451"/>
                  </a:cubicBezTo>
                  <a:cubicBezTo>
                    <a:pt x="1208" y="1308"/>
                    <a:pt x="1290" y="1000"/>
                    <a:pt x="1353" y="955"/>
                  </a:cubicBezTo>
                  <a:cubicBezTo>
                    <a:pt x="1416" y="910"/>
                    <a:pt x="1480" y="1132"/>
                    <a:pt x="1513" y="1179"/>
                  </a:cubicBezTo>
                </a:path>
              </a:pathLst>
            </a:custGeom>
            <a:noFill/>
            <a:ln w="635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Oval 7"/>
            <p:cNvSpPr>
              <a:spLocks noChangeArrowheads="1"/>
            </p:cNvSpPr>
            <p:nvPr/>
          </p:nvSpPr>
          <p:spPr bwMode="auto">
            <a:xfrm>
              <a:off x="5766272" y="4325570"/>
              <a:ext cx="155575" cy="1444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8"/>
            <p:cNvSpPr>
              <a:spLocks noChangeArrowheads="1"/>
            </p:cNvSpPr>
            <p:nvPr/>
          </p:nvSpPr>
          <p:spPr bwMode="auto">
            <a:xfrm>
              <a:off x="6728296" y="3823643"/>
              <a:ext cx="155575" cy="1444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9"/>
            <p:cNvSpPr>
              <a:spLocks noChangeArrowheads="1"/>
            </p:cNvSpPr>
            <p:nvPr/>
          </p:nvSpPr>
          <p:spPr bwMode="auto">
            <a:xfrm>
              <a:off x="5739691" y="4000133"/>
              <a:ext cx="155575" cy="1444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10"/>
            <p:cNvSpPr>
              <a:spLocks noChangeArrowheads="1"/>
            </p:cNvSpPr>
            <p:nvPr/>
          </p:nvSpPr>
          <p:spPr bwMode="auto">
            <a:xfrm>
              <a:off x="6918123" y="3653653"/>
              <a:ext cx="155575" cy="144463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Oval 11"/>
            <p:cNvSpPr>
              <a:spLocks noChangeArrowheads="1"/>
            </p:cNvSpPr>
            <p:nvPr/>
          </p:nvSpPr>
          <p:spPr bwMode="auto">
            <a:xfrm>
              <a:off x="7361727" y="4290908"/>
              <a:ext cx="155575" cy="144463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12"/>
            <p:cNvSpPr>
              <a:spLocks noChangeArrowheads="1"/>
            </p:cNvSpPr>
            <p:nvPr/>
          </p:nvSpPr>
          <p:spPr bwMode="auto">
            <a:xfrm>
              <a:off x="6533035" y="4379545"/>
              <a:ext cx="155575" cy="1444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13"/>
            <p:cNvSpPr>
              <a:spLocks noChangeShapeType="1"/>
            </p:cNvSpPr>
            <p:nvPr/>
          </p:nvSpPr>
          <p:spPr bwMode="auto">
            <a:xfrm>
              <a:off x="5791672" y="4266832"/>
              <a:ext cx="936625" cy="0"/>
            </a:xfrm>
            <a:prstGeom prst="line">
              <a:avLst/>
            </a:prstGeom>
            <a:noFill/>
            <a:ln w="381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 Box 14"/>
            <p:cNvSpPr txBox="1">
              <a:spLocks noChangeArrowheads="1"/>
            </p:cNvSpPr>
            <p:nvPr/>
          </p:nvSpPr>
          <p:spPr bwMode="auto">
            <a:xfrm>
              <a:off x="6112347" y="3900120"/>
              <a:ext cx="4921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b="1">
                  <a:solidFill>
                    <a:srgbClr val="990033"/>
                  </a:solidFill>
                </a:rPr>
                <a:t>kT</a:t>
              </a:r>
              <a:endParaRPr lang="ru-RU" altLang="en-US" sz="2000" b="1">
                <a:solidFill>
                  <a:srgbClr val="990033"/>
                </a:solidFill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V="1">
              <a:off x="7007696" y="3825508"/>
              <a:ext cx="0" cy="990545"/>
            </a:xfrm>
            <a:prstGeom prst="straightConnector1">
              <a:avLst/>
            </a:prstGeom>
            <a:ln w="635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5343729" y="4800788"/>
              <a:ext cx="2305050" cy="0"/>
            </a:xfrm>
            <a:prstGeom prst="line">
              <a:avLst/>
            </a:prstGeom>
            <a:ln w="508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6862448" y="4907455"/>
                  <a:ext cx="46968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2448" y="4907455"/>
                  <a:ext cx="469680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15584" r="-14286" b="-65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Freeform 30"/>
            <p:cNvSpPr>
              <a:spLocks/>
            </p:cNvSpPr>
            <p:nvPr/>
          </p:nvSpPr>
          <p:spPr bwMode="auto">
            <a:xfrm>
              <a:off x="7214090" y="3116397"/>
              <a:ext cx="1304887" cy="1809247"/>
            </a:xfrm>
            <a:custGeom>
              <a:avLst/>
              <a:gdLst>
                <a:gd name="T0" fmla="*/ 0 w 696"/>
                <a:gd name="T1" fmla="*/ 200 h 729"/>
                <a:gd name="T2" fmla="*/ 280 w 696"/>
                <a:gd name="T3" fmla="*/ 680 h 729"/>
                <a:gd name="T4" fmla="*/ 477 w 696"/>
                <a:gd name="T5" fmla="*/ 496 h 729"/>
                <a:gd name="T6" fmla="*/ 696 w 696"/>
                <a:gd name="T7" fmla="*/ 0 h 729"/>
                <a:gd name="connsiteX0" fmla="*/ 0 w 11810"/>
                <a:gd name="connsiteY0" fmla="*/ 9068 h 15807"/>
                <a:gd name="connsiteX1" fmla="*/ 4023 w 11810"/>
                <a:gd name="connsiteY1" fmla="*/ 15653 h 15807"/>
                <a:gd name="connsiteX2" fmla="*/ 6853 w 11810"/>
                <a:gd name="connsiteY2" fmla="*/ 13129 h 15807"/>
                <a:gd name="connsiteX3" fmla="*/ 11810 w 11810"/>
                <a:gd name="connsiteY3" fmla="*/ 0 h 1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10" h="15807">
                  <a:moveTo>
                    <a:pt x="0" y="9068"/>
                  </a:moveTo>
                  <a:cubicBezTo>
                    <a:pt x="647" y="10166"/>
                    <a:pt x="2874" y="14981"/>
                    <a:pt x="4023" y="15653"/>
                  </a:cubicBezTo>
                  <a:cubicBezTo>
                    <a:pt x="5172" y="16325"/>
                    <a:pt x="5862" y="14679"/>
                    <a:pt x="6853" y="13129"/>
                  </a:cubicBezTo>
                  <a:cubicBezTo>
                    <a:pt x="7845" y="11579"/>
                    <a:pt x="11293" y="1139"/>
                    <a:pt x="11810" y="0"/>
                  </a:cubicBezTo>
                </a:path>
              </a:pathLst>
            </a:custGeom>
            <a:noFill/>
            <a:ln w="635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59"/>
            <p:cNvSpPr/>
            <p:nvPr/>
          </p:nvSpPr>
          <p:spPr>
            <a:xfrm>
              <a:off x="5763912" y="4682730"/>
              <a:ext cx="638179" cy="582666"/>
            </a:xfrm>
            <a:custGeom>
              <a:avLst/>
              <a:gdLst>
                <a:gd name="connsiteX0" fmla="*/ 0 w 819150"/>
                <a:gd name="connsiteY0" fmla="*/ 343337 h 343337"/>
                <a:gd name="connsiteX1" fmla="*/ 409575 w 819150"/>
                <a:gd name="connsiteY1" fmla="*/ 437 h 343337"/>
                <a:gd name="connsiteX2" fmla="*/ 819150 w 819150"/>
                <a:gd name="connsiteY2" fmla="*/ 286187 h 343337"/>
                <a:gd name="connsiteX0" fmla="*/ 0 w 819150"/>
                <a:gd name="connsiteY0" fmla="*/ 351076 h 351076"/>
                <a:gd name="connsiteX1" fmla="*/ 409575 w 819150"/>
                <a:gd name="connsiteY1" fmla="*/ 8176 h 351076"/>
                <a:gd name="connsiteX2" fmla="*/ 628650 w 819150"/>
                <a:gd name="connsiteY2" fmla="*/ 122476 h 351076"/>
                <a:gd name="connsiteX3" fmla="*/ 819150 w 819150"/>
                <a:gd name="connsiteY3" fmla="*/ 293926 h 351076"/>
                <a:gd name="connsiteX0" fmla="*/ 0 w 819150"/>
                <a:gd name="connsiteY0" fmla="*/ 345102 h 345102"/>
                <a:gd name="connsiteX1" fmla="*/ 409575 w 819150"/>
                <a:gd name="connsiteY1" fmla="*/ 2202 h 345102"/>
                <a:gd name="connsiteX2" fmla="*/ 571500 w 819150"/>
                <a:gd name="connsiteY2" fmla="*/ 202227 h 345102"/>
                <a:gd name="connsiteX3" fmla="*/ 819150 w 819150"/>
                <a:gd name="connsiteY3" fmla="*/ 287952 h 345102"/>
                <a:gd name="connsiteX0" fmla="*/ 0 w 819150"/>
                <a:gd name="connsiteY0" fmla="*/ 343866 h 343866"/>
                <a:gd name="connsiteX1" fmla="*/ 161925 w 819150"/>
                <a:gd name="connsiteY1" fmla="*/ 134316 h 343866"/>
                <a:gd name="connsiteX2" fmla="*/ 409575 w 819150"/>
                <a:gd name="connsiteY2" fmla="*/ 966 h 343866"/>
                <a:gd name="connsiteX3" fmla="*/ 571500 w 819150"/>
                <a:gd name="connsiteY3" fmla="*/ 200991 h 343866"/>
                <a:gd name="connsiteX4" fmla="*/ 819150 w 819150"/>
                <a:gd name="connsiteY4" fmla="*/ 286716 h 343866"/>
                <a:gd name="connsiteX0" fmla="*/ 0 w 819150"/>
                <a:gd name="connsiteY0" fmla="*/ 343006 h 343006"/>
                <a:gd name="connsiteX1" fmla="*/ 238125 w 819150"/>
                <a:gd name="connsiteY1" fmla="*/ 228706 h 343006"/>
                <a:gd name="connsiteX2" fmla="*/ 409575 w 819150"/>
                <a:gd name="connsiteY2" fmla="*/ 106 h 343006"/>
                <a:gd name="connsiteX3" fmla="*/ 571500 w 819150"/>
                <a:gd name="connsiteY3" fmla="*/ 200131 h 343006"/>
                <a:gd name="connsiteX4" fmla="*/ 819150 w 819150"/>
                <a:gd name="connsiteY4" fmla="*/ 285856 h 343006"/>
                <a:gd name="connsiteX0" fmla="*/ 0 w 924084"/>
                <a:gd name="connsiteY0" fmla="*/ 343006 h 351815"/>
                <a:gd name="connsiteX1" fmla="*/ 238125 w 924084"/>
                <a:gd name="connsiteY1" fmla="*/ 228706 h 351815"/>
                <a:gd name="connsiteX2" fmla="*/ 409575 w 924084"/>
                <a:gd name="connsiteY2" fmla="*/ 106 h 351815"/>
                <a:gd name="connsiteX3" fmla="*/ 571500 w 924084"/>
                <a:gd name="connsiteY3" fmla="*/ 200131 h 351815"/>
                <a:gd name="connsiteX4" fmla="*/ 924084 w 924084"/>
                <a:gd name="connsiteY4" fmla="*/ 351815 h 351815"/>
                <a:gd name="connsiteX0" fmla="*/ 0 w 920805"/>
                <a:gd name="connsiteY0" fmla="*/ 343006 h 343006"/>
                <a:gd name="connsiteX1" fmla="*/ 238125 w 920805"/>
                <a:gd name="connsiteY1" fmla="*/ 228706 h 343006"/>
                <a:gd name="connsiteX2" fmla="*/ 409575 w 920805"/>
                <a:gd name="connsiteY2" fmla="*/ 106 h 343006"/>
                <a:gd name="connsiteX3" fmla="*/ 571500 w 920805"/>
                <a:gd name="connsiteY3" fmla="*/ 200131 h 343006"/>
                <a:gd name="connsiteX4" fmla="*/ 920805 w 920805"/>
                <a:gd name="connsiteY4" fmla="*/ 341921 h 343006"/>
                <a:gd name="connsiteX0" fmla="*/ 0 w 940480"/>
                <a:gd name="connsiteY0" fmla="*/ 336410 h 341921"/>
                <a:gd name="connsiteX1" fmla="*/ 257800 w 940480"/>
                <a:gd name="connsiteY1" fmla="*/ 228706 h 341921"/>
                <a:gd name="connsiteX2" fmla="*/ 429250 w 940480"/>
                <a:gd name="connsiteY2" fmla="*/ 106 h 341921"/>
                <a:gd name="connsiteX3" fmla="*/ 591175 w 940480"/>
                <a:gd name="connsiteY3" fmla="*/ 200131 h 341921"/>
                <a:gd name="connsiteX4" fmla="*/ 940480 w 940480"/>
                <a:gd name="connsiteY4" fmla="*/ 341921 h 341921"/>
                <a:gd name="connsiteX0" fmla="*/ 0 w 940480"/>
                <a:gd name="connsiteY0" fmla="*/ 326523 h 332034"/>
                <a:gd name="connsiteX1" fmla="*/ 257800 w 940480"/>
                <a:gd name="connsiteY1" fmla="*/ 218819 h 332034"/>
                <a:gd name="connsiteX2" fmla="*/ 471879 w 940480"/>
                <a:gd name="connsiteY2" fmla="*/ 113 h 332034"/>
                <a:gd name="connsiteX3" fmla="*/ 591175 w 940480"/>
                <a:gd name="connsiteY3" fmla="*/ 190244 h 332034"/>
                <a:gd name="connsiteX4" fmla="*/ 940480 w 940480"/>
                <a:gd name="connsiteY4" fmla="*/ 332034 h 332034"/>
                <a:gd name="connsiteX0" fmla="*/ 0 w 940480"/>
                <a:gd name="connsiteY0" fmla="*/ 326503 h 332014"/>
                <a:gd name="connsiteX1" fmla="*/ 257800 w 940480"/>
                <a:gd name="connsiteY1" fmla="*/ 218799 h 332014"/>
                <a:gd name="connsiteX2" fmla="*/ 471879 w 940480"/>
                <a:gd name="connsiteY2" fmla="*/ 93 h 332014"/>
                <a:gd name="connsiteX3" fmla="*/ 640363 w 940480"/>
                <a:gd name="connsiteY3" fmla="*/ 246289 h 332014"/>
                <a:gd name="connsiteX4" fmla="*/ 940480 w 940480"/>
                <a:gd name="connsiteY4" fmla="*/ 332014 h 332014"/>
                <a:gd name="connsiteX0" fmla="*/ 0 w 940480"/>
                <a:gd name="connsiteY0" fmla="*/ 326414 h 331925"/>
                <a:gd name="connsiteX1" fmla="*/ 293871 w 940480"/>
                <a:gd name="connsiteY1" fmla="*/ 251690 h 331925"/>
                <a:gd name="connsiteX2" fmla="*/ 471879 w 940480"/>
                <a:gd name="connsiteY2" fmla="*/ 4 h 331925"/>
                <a:gd name="connsiteX3" fmla="*/ 640363 w 940480"/>
                <a:gd name="connsiteY3" fmla="*/ 246200 h 331925"/>
                <a:gd name="connsiteX4" fmla="*/ 940480 w 940480"/>
                <a:gd name="connsiteY4" fmla="*/ 331925 h 331925"/>
                <a:gd name="connsiteX0" fmla="*/ 0 w 815871"/>
                <a:gd name="connsiteY0" fmla="*/ 339606 h 339606"/>
                <a:gd name="connsiteX1" fmla="*/ 169262 w 815871"/>
                <a:gd name="connsiteY1" fmla="*/ 251690 h 339606"/>
                <a:gd name="connsiteX2" fmla="*/ 347270 w 815871"/>
                <a:gd name="connsiteY2" fmla="*/ 4 h 339606"/>
                <a:gd name="connsiteX3" fmla="*/ 515754 w 815871"/>
                <a:gd name="connsiteY3" fmla="*/ 246200 h 339606"/>
                <a:gd name="connsiteX4" fmla="*/ 815871 w 815871"/>
                <a:gd name="connsiteY4" fmla="*/ 331925 h 339606"/>
                <a:gd name="connsiteX0" fmla="*/ 0 w 701100"/>
                <a:gd name="connsiteY0" fmla="*/ 339606 h 339606"/>
                <a:gd name="connsiteX1" fmla="*/ 169262 w 701100"/>
                <a:gd name="connsiteY1" fmla="*/ 251690 h 339606"/>
                <a:gd name="connsiteX2" fmla="*/ 347270 w 701100"/>
                <a:gd name="connsiteY2" fmla="*/ 4 h 339606"/>
                <a:gd name="connsiteX3" fmla="*/ 515754 w 701100"/>
                <a:gd name="connsiteY3" fmla="*/ 246200 h 339606"/>
                <a:gd name="connsiteX4" fmla="*/ 701100 w 701100"/>
                <a:gd name="connsiteY4" fmla="*/ 331925 h 339606"/>
                <a:gd name="connsiteX0" fmla="*/ 0 w 701100"/>
                <a:gd name="connsiteY0" fmla="*/ 340037 h 340037"/>
                <a:gd name="connsiteX1" fmla="*/ 169262 w 701100"/>
                <a:gd name="connsiteY1" fmla="*/ 252121 h 340037"/>
                <a:gd name="connsiteX2" fmla="*/ 347270 w 701100"/>
                <a:gd name="connsiteY2" fmla="*/ 435 h 340037"/>
                <a:gd name="connsiteX3" fmla="*/ 496079 w 701100"/>
                <a:gd name="connsiteY3" fmla="*/ 193864 h 340037"/>
                <a:gd name="connsiteX4" fmla="*/ 701100 w 701100"/>
                <a:gd name="connsiteY4" fmla="*/ 332356 h 340037"/>
                <a:gd name="connsiteX0" fmla="*/ 0 w 701100"/>
                <a:gd name="connsiteY0" fmla="*/ 339656 h 339656"/>
                <a:gd name="connsiteX1" fmla="*/ 169262 w 701100"/>
                <a:gd name="connsiteY1" fmla="*/ 251740 h 339656"/>
                <a:gd name="connsiteX2" fmla="*/ 347270 w 701100"/>
                <a:gd name="connsiteY2" fmla="*/ 54 h 339656"/>
                <a:gd name="connsiteX3" fmla="*/ 476404 w 701100"/>
                <a:gd name="connsiteY3" fmla="*/ 229760 h 339656"/>
                <a:gd name="connsiteX4" fmla="*/ 701100 w 701100"/>
                <a:gd name="connsiteY4" fmla="*/ 331975 h 339656"/>
                <a:gd name="connsiteX0" fmla="*/ 0 w 701100"/>
                <a:gd name="connsiteY0" fmla="*/ 339662 h 339662"/>
                <a:gd name="connsiteX1" fmla="*/ 169262 w 701100"/>
                <a:gd name="connsiteY1" fmla="*/ 251746 h 339662"/>
                <a:gd name="connsiteX2" fmla="*/ 347270 w 701100"/>
                <a:gd name="connsiteY2" fmla="*/ 60 h 339662"/>
                <a:gd name="connsiteX3" fmla="*/ 492800 w 701100"/>
                <a:gd name="connsiteY3" fmla="*/ 275938 h 339662"/>
                <a:gd name="connsiteX4" fmla="*/ 701100 w 701100"/>
                <a:gd name="connsiteY4" fmla="*/ 331981 h 339662"/>
                <a:gd name="connsiteX0" fmla="*/ 0 w 701100"/>
                <a:gd name="connsiteY0" fmla="*/ 339623 h 339623"/>
                <a:gd name="connsiteX1" fmla="*/ 208612 w 701100"/>
                <a:gd name="connsiteY1" fmla="*/ 261601 h 339623"/>
                <a:gd name="connsiteX2" fmla="*/ 347270 w 701100"/>
                <a:gd name="connsiteY2" fmla="*/ 21 h 339623"/>
                <a:gd name="connsiteX3" fmla="*/ 492800 w 701100"/>
                <a:gd name="connsiteY3" fmla="*/ 275899 h 339623"/>
                <a:gd name="connsiteX4" fmla="*/ 701100 w 701100"/>
                <a:gd name="connsiteY4" fmla="*/ 331942 h 339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1100" h="339623">
                  <a:moveTo>
                    <a:pt x="0" y="339623"/>
                  </a:moveTo>
                  <a:cubicBezTo>
                    <a:pt x="26988" y="304698"/>
                    <a:pt x="140350" y="318751"/>
                    <a:pt x="208612" y="261601"/>
                  </a:cubicBezTo>
                  <a:cubicBezTo>
                    <a:pt x="276874" y="204451"/>
                    <a:pt x="299905" y="-2362"/>
                    <a:pt x="347270" y="21"/>
                  </a:cubicBezTo>
                  <a:cubicBezTo>
                    <a:pt x="394635" y="2404"/>
                    <a:pt x="424538" y="228274"/>
                    <a:pt x="492800" y="275899"/>
                  </a:cubicBezTo>
                  <a:cubicBezTo>
                    <a:pt x="561062" y="323524"/>
                    <a:pt x="669350" y="303367"/>
                    <a:pt x="701100" y="331942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5914336" y="4697757"/>
              <a:ext cx="638179" cy="582666"/>
            </a:xfrm>
            <a:custGeom>
              <a:avLst/>
              <a:gdLst>
                <a:gd name="connsiteX0" fmla="*/ 0 w 819150"/>
                <a:gd name="connsiteY0" fmla="*/ 343337 h 343337"/>
                <a:gd name="connsiteX1" fmla="*/ 409575 w 819150"/>
                <a:gd name="connsiteY1" fmla="*/ 437 h 343337"/>
                <a:gd name="connsiteX2" fmla="*/ 819150 w 819150"/>
                <a:gd name="connsiteY2" fmla="*/ 286187 h 343337"/>
                <a:gd name="connsiteX0" fmla="*/ 0 w 819150"/>
                <a:gd name="connsiteY0" fmla="*/ 351076 h 351076"/>
                <a:gd name="connsiteX1" fmla="*/ 409575 w 819150"/>
                <a:gd name="connsiteY1" fmla="*/ 8176 h 351076"/>
                <a:gd name="connsiteX2" fmla="*/ 628650 w 819150"/>
                <a:gd name="connsiteY2" fmla="*/ 122476 h 351076"/>
                <a:gd name="connsiteX3" fmla="*/ 819150 w 819150"/>
                <a:gd name="connsiteY3" fmla="*/ 293926 h 351076"/>
                <a:gd name="connsiteX0" fmla="*/ 0 w 819150"/>
                <a:gd name="connsiteY0" fmla="*/ 345102 h 345102"/>
                <a:gd name="connsiteX1" fmla="*/ 409575 w 819150"/>
                <a:gd name="connsiteY1" fmla="*/ 2202 h 345102"/>
                <a:gd name="connsiteX2" fmla="*/ 571500 w 819150"/>
                <a:gd name="connsiteY2" fmla="*/ 202227 h 345102"/>
                <a:gd name="connsiteX3" fmla="*/ 819150 w 819150"/>
                <a:gd name="connsiteY3" fmla="*/ 287952 h 345102"/>
                <a:gd name="connsiteX0" fmla="*/ 0 w 819150"/>
                <a:gd name="connsiteY0" fmla="*/ 343866 h 343866"/>
                <a:gd name="connsiteX1" fmla="*/ 161925 w 819150"/>
                <a:gd name="connsiteY1" fmla="*/ 134316 h 343866"/>
                <a:gd name="connsiteX2" fmla="*/ 409575 w 819150"/>
                <a:gd name="connsiteY2" fmla="*/ 966 h 343866"/>
                <a:gd name="connsiteX3" fmla="*/ 571500 w 819150"/>
                <a:gd name="connsiteY3" fmla="*/ 200991 h 343866"/>
                <a:gd name="connsiteX4" fmla="*/ 819150 w 819150"/>
                <a:gd name="connsiteY4" fmla="*/ 286716 h 343866"/>
                <a:gd name="connsiteX0" fmla="*/ 0 w 819150"/>
                <a:gd name="connsiteY0" fmla="*/ 343006 h 343006"/>
                <a:gd name="connsiteX1" fmla="*/ 238125 w 819150"/>
                <a:gd name="connsiteY1" fmla="*/ 228706 h 343006"/>
                <a:gd name="connsiteX2" fmla="*/ 409575 w 819150"/>
                <a:gd name="connsiteY2" fmla="*/ 106 h 343006"/>
                <a:gd name="connsiteX3" fmla="*/ 571500 w 819150"/>
                <a:gd name="connsiteY3" fmla="*/ 200131 h 343006"/>
                <a:gd name="connsiteX4" fmla="*/ 819150 w 819150"/>
                <a:gd name="connsiteY4" fmla="*/ 285856 h 343006"/>
                <a:gd name="connsiteX0" fmla="*/ 0 w 924084"/>
                <a:gd name="connsiteY0" fmla="*/ 343006 h 351815"/>
                <a:gd name="connsiteX1" fmla="*/ 238125 w 924084"/>
                <a:gd name="connsiteY1" fmla="*/ 228706 h 351815"/>
                <a:gd name="connsiteX2" fmla="*/ 409575 w 924084"/>
                <a:gd name="connsiteY2" fmla="*/ 106 h 351815"/>
                <a:gd name="connsiteX3" fmla="*/ 571500 w 924084"/>
                <a:gd name="connsiteY3" fmla="*/ 200131 h 351815"/>
                <a:gd name="connsiteX4" fmla="*/ 924084 w 924084"/>
                <a:gd name="connsiteY4" fmla="*/ 351815 h 351815"/>
                <a:gd name="connsiteX0" fmla="*/ 0 w 920805"/>
                <a:gd name="connsiteY0" fmla="*/ 343006 h 343006"/>
                <a:gd name="connsiteX1" fmla="*/ 238125 w 920805"/>
                <a:gd name="connsiteY1" fmla="*/ 228706 h 343006"/>
                <a:gd name="connsiteX2" fmla="*/ 409575 w 920805"/>
                <a:gd name="connsiteY2" fmla="*/ 106 h 343006"/>
                <a:gd name="connsiteX3" fmla="*/ 571500 w 920805"/>
                <a:gd name="connsiteY3" fmla="*/ 200131 h 343006"/>
                <a:gd name="connsiteX4" fmla="*/ 920805 w 920805"/>
                <a:gd name="connsiteY4" fmla="*/ 341921 h 343006"/>
                <a:gd name="connsiteX0" fmla="*/ 0 w 940480"/>
                <a:gd name="connsiteY0" fmla="*/ 336410 h 341921"/>
                <a:gd name="connsiteX1" fmla="*/ 257800 w 940480"/>
                <a:gd name="connsiteY1" fmla="*/ 228706 h 341921"/>
                <a:gd name="connsiteX2" fmla="*/ 429250 w 940480"/>
                <a:gd name="connsiteY2" fmla="*/ 106 h 341921"/>
                <a:gd name="connsiteX3" fmla="*/ 591175 w 940480"/>
                <a:gd name="connsiteY3" fmla="*/ 200131 h 341921"/>
                <a:gd name="connsiteX4" fmla="*/ 940480 w 940480"/>
                <a:gd name="connsiteY4" fmla="*/ 341921 h 341921"/>
                <a:gd name="connsiteX0" fmla="*/ 0 w 940480"/>
                <a:gd name="connsiteY0" fmla="*/ 326523 h 332034"/>
                <a:gd name="connsiteX1" fmla="*/ 257800 w 940480"/>
                <a:gd name="connsiteY1" fmla="*/ 218819 h 332034"/>
                <a:gd name="connsiteX2" fmla="*/ 471879 w 940480"/>
                <a:gd name="connsiteY2" fmla="*/ 113 h 332034"/>
                <a:gd name="connsiteX3" fmla="*/ 591175 w 940480"/>
                <a:gd name="connsiteY3" fmla="*/ 190244 h 332034"/>
                <a:gd name="connsiteX4" fmla="*/ 940480 w 940480"/>
                <a:gd name="connsiteY4" fmla="*/ 332034 h 332034"/>
                <a:gd name="connsiteX0" fmla="*/ 0 w 940480"/>
                <a:gd name="connsiteY0" fmla="*/ 326503 h 332014"/>
                <a:gd name="connsiteX1" fmla="*/ 257800 w 940480"/>
                <a:gd name="connsiteY1" fmla="*/ 218799 h 332014"/>
                <a:gd name="connsiteX2" fmla="*/ 471879 w 940480"/>
                <a:gd name="connsiteY2" fmla="*/ 93 h 332014"/>
                <a:gd name="connsiteX3" fmla="*/ 640363 w 940480"/>
                <a:gd name="connsiteY3" fmla="*/ 246289 h 332014"/>
                <a:gd name="connsiteX4" fmla="*/ 940480 w 940480"/>
                <a:gd name="connsiteY4" fmla="*/ 332014 h 332014"/>
                <a:gd name="connsiteX0" fmla="*/ 0 w 940480"/>
                <a:gd name="connsiteY0" fmla="*/ 326414 h 331925"/>
                <a:gd name="connsiteX1" fmla="*/ 293871 w 940480"/>
                <a:gd name="connsiteY1" fmla="*/ 251690 h 331925"/>
                <a:gd name="connsiteX2" fmla="*/ 471879 w 940480"/>
                <a:gd name="connsiteY2" fmla="*/ 4 h 331925"/>
                <a:gd name="connsiteX3" fmla="*/ 640363 w 940480"/>
                <a:gd name="connsiteY3" fmla="*/ 246200 h 331925"/>
                <a:gd name="connsiteX4" fmla="*/ 940480 w 940480"/>
                <a:gd name="connsiteY4" fmla="*/ 331925 h 331925"/>
                <a:gd name="connsiteX0" fmla="*/ 0 w 815871"/>
                <a:gd name="connsiteY0" fmla="*/ 339606 h 339606"/>
                <a:gd name="connsiteX1" fmla="*/ 169262 w 815871"/>
                <a:gd name="connsiteY1" fmla="*/ 251690 h 339606"/>
                <a:gd name="connsiteX2" fmla="*/ 347270 w 815871"/>
                <a:gd name="connsiteY2" fmla="*/ 4 h 339606"/>
                <a:gd name="connsiteX3" fmla="*/ 515754 w 815871"/>
                <a:gd name="connsiteY3" fmla="*/ 246200 h 339606"/>
                <a:gd name="connsiteX4" fmla="*/ 815871 w 815871"/>
                <a:gd name="connsiteY4" fmla="*/ 331925 h 339606"/>
                <a:gd name="connsiteX0" fmla="*/ 0 w 701100"/>
                <a:gd name="connsiteY0" fmla="*/ 339606 h 339606"/>
                <a:gd name="connsiteX1" fmla="*/ 169262 w 701100"/>
                <a:gd name="connsiteY1" fmla="*/ 251690 h 339606"/>
                <a:gd name="connsiteX2" fmla="*/ 347270 w 701100"/>
                <a:gd name="connsiteY2" fmla="*/ 4 h 339606"/>
                <a:gd name="connsiteX3" fmla="*/ 515754 w 701100"/>
                <a:gd name="connsiteY3" fmla="*/ 246200 h 339606"/>
                <a:gd name="connsiteX4" fmla="*/ 701100 w 701100"/>
                <a:gd name="connsiteY4" fmla="*/ 331925 h 339606"/>
                <a:gd name="connsiteX0" fmla="*/ 0 w 701100"/>
                <a:gd name="connsiteY0" fmla="*/ 340037 h 340037"/>
                <a:gd name="connsiteX1" fmla="*/ 169262 w 701100"/>
                <a:gd name="connsiteY1" fmla="*/ 252121 h 340037"/>
                <a:gd name="connsiteX2" fmla="*/ 347270 w 701100"/>
                <a:gd name="connsiteY2" fmla="*/ 435 h 340037"/>
                <a:gd name="connsiteX3" fmla="*/ 496079 w 701100"/>
                <a:gd name="connsiteY3" fmla="*/ 193864 h 340037"/>
                <a:gd name="connsiteX4" fmla="*/ 701100 w 701100"/>
                <a:gd name="connsiteY4" fmla="*/ 332356 h 340037"/>
                <a:gd name="connsiteX0" fmla="*/ 0 w 701100"/>
                <a:gd name="connsiteY0" fmla="*/ 339656 h 339656"/>
                <a:gd name="connsiteX1" fmla="*/ 169262 w 701100"/>
                <a:gd name="connsiteY1" fmla="*/ 251740 h 339656"/>
                <a:gd name="connsiteX2" fmla="*/ 347270 w 701100"/>
                <a:gd name="connsiteY2" fmla="*/ 54 h 339656"/>
                <a:gd name="connsiteX3" fmla="*/ 476404 w 701100"/>
                <a:gd name="connsiteY3" fmla="*/ 229760 h 339656"/>
                <a:gd name="connsiteX4" fmla="*/ 701100 w 701100"/>
                <a:gd name="connsiteY4" fmla="*/ 331975 h 339656"/>
                <a:gd name="connsiteX0" fmla="*/ 0 w 701100"/>
                <a:gd name="connsiteY0" fmla="*/ 339662 h 339662"/>
                <a:gd name="connsiteX1" fmla="*/ 169262 w 701100"/>
                <a:gd name="connsiteY1" fmla="*/ 251746 h 339662"/>
                <a:gd name="connsiteX2" fmla="*/ 347270 w 701100"/>
                <a:gd name="connsiteY2" fmla="*/ 60 h 339662"/>
                <a:gd name="connsiteX3" fmla="*/ 492800 w 701100"/>
                <a:gd name="connsiteY3" fmla="*/ 275938 h 339662"/>
                <a:gd name="connsiteX4" fmla="*/ 701100 w 701100"/>
                <a:gd name="connsiteY4" fmla="*/ 331981 h 339662"/>
                <a:gd name="connsiteX0" fmla="*/ 0 w 701100"/>
                <a:gd name="connsiteY0" fmla="*/ 339623 h 339623"/>
                <a:gd name="connsiteX1" fmla="*/ 208612 w 701100"/>
                <a:gd name="connsiteY1" fmla="*/ 261601 h 339623"/>
                <a:gd name="connsiteX2" fmla="*/ 347270 w 701100"/>
                <a:gd name="connsiteY2" fmla="*/ 21 h 339623"/>
                <a:gd name="connsiteX3" fmla="*/ 492800 w 701100"/>
                <a:gd name="connsiteY3" fmla="*/ 275899 h 339623"/>
                <a:gd name="connsiteX4" fmla="*/ 701100 w 701100"/>
                <a:gd name="connsiteY4" fmla="*/ 331942 h 339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1100" h="339623">
                  <a:moveTo>
                    <a:pt x="0" y="339623"/>
                  </a:moveTo>
                  <a:cubicBezTo>
                    <a:pt x="26988" y="304698"/>
                    <a:pt x="140350" y="318751"/>
                    <a:pt x="208612" y="261601"/>
                  </a:cubicBezTo>
                  <a:cubicBezTo>
                    <a:pt x="276874" y="204451"/>
                    <a:pt x="299905" y="-2362"/>
                    <a:pt x="347270" y="21"/>
                  </a:cubicBezTo>
                  <a:cubicBezTo>
                    <a:pt x="394635" y="2404"/>
                    <a:pt x="424538" y="228274"/>
                    <a:pt x="492800" y="275899"/>
                  </a:cubicBezTo>
                  <a:cubicBezTo>
                    <a:pt x="561062" y="323524"/>
                    <a:pt x="669350" y="303367"/>
                    <a:pt x="701100" y="331942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61"/>
            <p:cNvSpPr/>
            <p:nvPr/>
          </p:nvSpPr>
          <p:spPr>
            <a:xfrm>
              <a:off x="6112347" y="4612854"/>
              <a:ext cx="638179" cy="582666"/>
            </a:xfrm>
            <a:custGeom>
              <a:avLst/>
              <a:gdLst>
                <a:gd name="connsiteX0" fmla="*/ 0 w 819150"/>
                <a:gd name="connsiteY0" fmla="*/ 343337 h 343337"/>
                <a:gd name="connsiteX1" fmla="*/ 409575 w 819150"/>
                <a:gd name="connsiteY1" fmla="*/ 437 h 343337"/>
                <a:gd name="connsiteX2" fmla="*/ 819150 w 819150"/>
                <a:gd name="connsiteY2" fmla="*/ 286187 h 343337"/>
                <a:gd name="connsiteX0" fmla="*/ 0 w 819150"/>
                <a:gd name="connsiteY0" fmla="*/ 351076 h 351076"/>
                <a:gd name="connsiteX1" fmla="*/ 409575 w 819150"/>
                <a:gd name="connsiteY1" fmla="*/ 8176 h 351076"/>
                <a:gd name="connsiteX2" fmla="*/ 628650 w 819150"/>
                <a:gd name="connsiteY2" fmla="*/ 122476 h 351076"/>
                <a:gd name="connsiteX3" fmla="*/ 819150 w 819150"/>
                <a:gd name="connsiteY3" fmla="*/ 293926 h 351076"/>
                <a:gd name="connsiteX0" fmla="*/ 0 w 819150"/>
                <a:gd name="connsiteY0" fmla="*/ 345102 h 345102"/>
                <a:gd name="connsiteX1" fmla="*/ 409575 w 819150"/>
                <a:gd name="connsiteY1" fmla="*/ 2202 h 345102"/>
                <a:gd name="connsiteX2" fmla="*/ 571500 w 819150"/>
                <a:gd name="connsiteY2" fmla="*/ 202227 h 345102"/>
                <a:gd name="connsiteX3" fmla="*/ 819150 w 819150"/>
                <a:gd name="connsiteY3" fmla="*/ 287952 h 345102"/>
                <a:gd name="connsiteX0" fmla="*/ 0 w 819150"/>
                <a:gd name="connsiteY0" fmla="*/ 343866 h 343866"/>
                <a:gd name="connsiteX1" fmla="*/ 161925 w 819150"/>
                <a:gd name="connsiteY1" fmla="*/ 134316 h 343866"/>
                <a:gd name="connsiteX2" fmla="*/ 409575 w 819150"/>
                <a:gd name="connsiteY2" fmla="*/ 966 h 343866"/>
                <a:gd name="connsiteX3" fmla="*/ 571500 w 819150"/>
                <a:gd name="connsiteY3" fmla="*/ 200991 h 343866"/>
                <a:gd name="connsiteX4" fmla="*/ 819150 w 819150"/>
                <a:gd name="connsiteY4" fmla="*/ 286716 h 343866"/>
                <a:gd name="connsiteX0" fmla="*/ 0 w 819150"/>
                <a:gd name="connsiteY0" fmla="*/ 343006 h 343006"/>
                <a:gd name="connsiteX1" fmla="*/ 238125 w 819150"/>
                <a:gd name="connsiteY1" fmla="*/ 228706 h 343006"/>
                <a:gd name="connsiteX2" fmla="*/ 409575 w 819150"/>
                <a:gd name="connsiteY2" fmla="*/ 106 h 343006"/>
                <a:gd name="connsiteX3" fmla="*/ 571500 w 819150"/>
                <a:gd name="connsiteY3" fmla="*/ 200131 h 343006"/>
                <a:gd name="connsiteX4" fmla="*/ 819150 w 819150"/>
                <a:gd name="connsiteY4" fmla="*/ 285856 h 343006"/>
                <a:gd name="connsiteX0" fmla="*/ 0 w 924084"/>
                <a:gd name="connsiteY0" fmla="*/ 343006 h 351815"/>
                <a:gd name="connsiteX1" fmla="*/ 238125 w 924084"/>
                <a:gd name="connsiteY1" fmla="*/ 228706 h 351815"/>
                <a:gd name="connsiteX2" fmla="*/ 409575 w 924084"/>
                <a:gd name="connsiteY2" fmla="*/ 106 h 351815"/>
                <a:gd name="connsiteX3" fmla="*/ 571500 w 924084"/>
                <a:gd name="connsiteY3" fmla="*/ 200131 h 351815"/>
                <a:gd name="connsiteX4" fmla="*/ 924084 w 924084"/>
                <a:gd name="connsiteY4" fmla="*/ 351815 h 351815"/>
                <a:gd name="connsiteX0" fmla="*/ 0 w 920805"/>
                <a:gd name="connsiteY0" fmla="*/ 343006 h 343006"/>
                <a:gd name="connsiteX1" fmla="*/ 238125 w 920805"/>
                <a:gd name="connsiteY1" fmla="*/ 228706 h 343006"/>
                <a:gd name="connsiteX2" fmla="*/ 409575 w 920805"/>
                <a:gd name="connsiteY2" fmla="*/ 106 h 343006"/>
                <a:gd name="connsiteX3" fmla="*/ 571500 w 920805"/>
                <a:gd name="connsiteY3" fmla="*/ 200131 h 343006"/>
                <a:gd name="connsiteX4" fmla="*/ 920805 w 920805"/>
                <a:gd name="connsiteY4" fmla="*/ 341921 h 343006"/>
                <a:gd name="connsiteX0" fmla="*/ 0 w 940480"/>
                <a:gd name="connsiteY0" fmla="*/ 336410 h 341921"/>
                <a:gd name="connsiteX1" fmla="*/ 257800 w 940480"/>
                <a:gd name="connsiteY1" fmla="*/ 228706 h 341921"/>
                <a:gd name="connsiteX2" fmla="*/ 429250 w 940480"/>
                <a:gd name="connsiteY2" fmla="*/ 106 h 341921"/>
                <a:gd name="connsiteX3" fmla="*/ 591175 w 940480"/>
                <a:gd name="connsiteY3" fmla="*/ 200131 h 341921"/>
                <a:gd name="connsiteX4" fmla="*/ 940480 w 940480"/>
                <a:gd name="connsiteY4" fmla="*/ 341921 h 341921"/>
                <a:gd name="connsiteX0" fmla="*/ 0 w 940480"/>
                <a:gd name="connsiteY0" fmla="*/ 326523 h 332034"/>
                <a:gd name="connsiteX1" fmla="*/ 257800 w 940480"/>
                <a:gd name="connsiteY1" fmla="*/ 218819 h 332034"/>
                <a:gd name="connsiteX2" fmla="*/ 471879 w 940480"/>
                <a:gd name="connsiteY2" fmla="*/ 113 h 332034"/>
                <a:gd name="connsiteX3" fmla="*/ 591175 w 940480"/>
                <a:gd name="connsiteY3" fmla="*/ 190244 h 332034"/>
                <a:gd name="connsiteX4" fmla="*/ 940480 w 940480"/>
                <a:gd name="connsiteY4" fmla="*/ 332034 h 332034"/>
                <a:gd name="connsiteX0" fmla="*/ 0 w 940480"/>
                <a:gd name="connsiteY0" fmla="*/ 326503 h 332014"/>
                <a:gd name="connsiteX1" fmla="*/ 257800 w 940480"/>
                <a:gd name="connsiteY1" fmla="*/ 218799 h 332014"/>
                <a:gd name="connsiteX2" fmla="*/ 471879 w 940480"/>
                <a:gd name="connsiteY2" fmla="*/ 93 h 332014"/>
                <a:gd name="connsiteX3" fmla="*/ 640363 w 940480"/>
                <a:gd name="connsiteY3" fmla="*/ 246289 h 332014"/>
                <a:gd name="connsiteX4" fmla="*/ 940480 w 940480"/>
                <a:gd name="connsiteY4" fmla="*/ 332014 h 332014"/>
                <a:gd name="connsiteX0" fmla="*/ 0 w 940480"/>
                <a:gd name="connsiteY0" fmla="*/ 326414 h 331925"/>
                <a:gd name="connsiteX1" fmla="*/ 293871 w 940480"/>
                <a:gd name="connsiteY1" fmla="*/ 251690 h 331925"/>
                <a:gd name="connsiteX2" fmla="*/ 471879 w 940480"/>
                <a:gd name="connsiteY2" fmla="*/ 4 h 331925"/>
                <a:gd name="connsiteX3" fmla="*/ 640363 w 940480"/>
                <a:gd name="connsiteY3" fmla="*/ 246200 h 331925"/>
                <a:gd name="connsiteX4" fmla="*/ 940480 w 940480"/>
                <a:gd name="connsiteY4" fmla="*/ 331925 h 331925"/>
                <a:gd name="connsiteX0" fmla="*/ 0 w 815871"/>
                <a:gd name="connsiteY0" fmla="*/ 339606 h 339606"/>
                <a:gd name="connsiteX1" fmla="*/ 169262 w 815871"/>
                <a:gd name="connsiteY1" fmla="*/ 251690 h 339606"/>
                <a:gd name="connsiteX2" fmla="*/ 347270 w 815871"/>
                <a:gd name="connsiteY2" fmla="*/ 4 h 339606"/>
                <a:gd name="connsiteX3" fmla="*/ 515754 w 815871"/>
                <a:gd name="connsiteY3" fmla="*/ 246200 h 339606"/>
                <a:gd name="connsiteX4" fmla="*/ 815871 w 815871"/>
                <a:gd name="connsiteY4" fmla="*/ 331925 h 339606"/>
                <a:gd name="connsiteX0" fmla="*/ 0 w 701100"/>
                <a:gd name="connsiteY0" fmla="*/ 339606 h 339606"/>
                <a:gd name="connsiteX1" fmla="*/ 169262 w 701100"/>
                <a:gd name="connsiteY1" fmla="*/ 251690 h 339606"/>
                <a:gd name="connsiteX2" fmla="*/ 347270 w 701100"/>
                <a:gd name="connsiteY2" fmla="*/ 4 h 339606"/>
                <a:gd name="connsiteX3" fmla="*/ 515754 w 701100"/>
                <a:gd name="connsiteY3" fmla="*/ 246200 h 339606"/>
                <a:gd name="connsiteX4" fmla="*/ 701100 w 701100"/>
                <a:gd name="connsiteY4" fmla="*/ 331925 h 339606"/>
                <a:gd name="connsiteX0" fmla="*/ 0 w 701100"/>
                <a:gd name="connsiteY0" fmla="*/ 340037 h 340037"/>
                <a:gd name="connsiteX1" fmla="*/ 169262 w 701100"/>
                <a:gd name="connsiteY1" fmla="*/ 252121 h 340037"/>
                <a:gd name="connsiteX2" fmla="*/ 347270 w 701100"/>
                <a:gd name="connsiteY2" fmla="*/ 435 h 340037"/>
                <a:gd name="connsiteX3" fmla="*/ 496079 w 701100"/>
                <a:gd name="connsiteY3" fmla="*/ 193864 h 340037"/>
                <a:gd name="connsiteX4" fmla="*/ 701100 w 701100"/>
                <a:gd name="connsiteY4" fmla="*/ 332356 h 340037"/>
                <a:gd name="connsiteX0" fmla="*/ 0 w 701100"/>
                <a:gd name="connsiteY0" fmla="*/ 339656 h 339656"/>
                <a:gd name="connsiteX1" fmla="*/ 169262 w 701100"/>
                <a:gd name="connsiteY1" fmla="*/ 251740 h 339656"/>
                <a:gd name="connsiteX2" fmla="*/ 347270 w 701100"/>
                <a:gd name="connsiteY2" fmla="*/ 54 h 339656"/>
                <a:gd name="connsiteX3" fmla="*/ 476404 w 701100"/>
                <a:gd name="connsiteY3" fmla="*/ 229760 h 339656"/>
                <a:gd name="connsiteX4" fmla="*/ 701100 w 701100"/>
                <a:gd name="connsiteY4" fmla="*/ 331975 h 339656"/>
                <a:gd name="connsiteX0" fmla="*/ 0 w 701100"/>
                <a:gd name="connsiteY0" fmla="*/ 339662 h 339662"/>
                <a:gd name="connsiteX1" fmla="*/ 169262 w 701100"/>
                <a:gd name="connsiteY1" fmla="*/ 251746 h 339662"/>
                <a:gd name="connsiteX2" fmla="*/ 347270 w 701100"/>
                <a:gd name="connsiteY2" fmla="*/ 60 h 339662"/>
                <a:gd name="connsiteX3" fmla="*/ 492800 w 701100"/>
                <a:gd name="connsiteY3" fmla="*/ 275938 h 339662"/>
                <a:gd name="connsiteX4" fmla="*/ 701100 w 701100"/>
                <a:gd name="connsiteY4" fmla="*/ 331981 h 339662"/>
                <a:gd name="connsiteX0" fmla="*/ 0 w 701100"/>
                <a:gd name="connsiteY0" fmla="*/ 339623 h 339623"/>
                <a:gd name="connsiteX1" fmla="*/ 208612 w 701100"/>
                <a:gd name="connsiteY1" fmla="*/ 261601 h 339623"/>
                <a:gd name="connsiteX2" fmla="*/ 347270 w 701100"/>
                <a:gd name="connsiteY2" fmla="*/ 21 h 339623"/>
                <a:gd name="connsiteX3" fmla="*/ 492800 w 701100"/>
                <a:gd name="connsiteY3" fmla="*/ 275899 h 339623"/>
                <a:gd name="connsiteX4" fmla="*/ 701100 w 701100"/>
                <a:gd name="connsiteY4" fmla="*/ 331942 h 339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1100" h="339623">
                  <a:moveTo>
                    <a:pt x="0" y="339623"/>
                  </a:moveTo>
                  <a:cubicBezTo>
                    <a:pt x="26988" y="304698"/>
                    <a:pt x="140350" y="318751"/>
                    <a:pt x="208612" y="261601"/>
                  </a:cubicBezTo>
                  <a:cubicBezTo>
                    <a:pt x="276874" y="204451"/>
                    <a:pt x="299905" y="-2362"/>
                    <a:pt x="347270" y="21"/>
                  </a:cubicBezTo>
                  <a:cubicBezTo>
                    <a:pt x="394635" y="2404"/>
                    <a:pt x="424538" y="228274"/>
                    <a:pt x="492800" y="275899"/>
                  </a:cubicBezTo>
                  <a:cubicBezTo>
                    <a:pt x="561062" y="323524"/>
                    <a:pt x="669350" y="303367"/>
                    <a:pt x="701100" y="331942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>
              <a:off x="5605545" y="4524720"/>
              <a:ext cx="638179" cy="582666"/>
            </a:xfrm>
            <a:custGeom>
              <a:avLst/>
              <a:gdLst>
                <a:gd name="connsiteX0" fmla="*/ 0 w 819150"/>
                <a:gd name="connsiteY0" fmla="*/ 343337 h 343337"/>
                <a:gd name="connsiteX1" fmla="*/ 409575 w 819150"/>
                <a:gd name="connsiteY1" fmla="*/ 437 h 343337"/>
                <a:gd name="connsiteX2" fmla="*/ 819150 w 819150"/>
                <a:gd name="connsiteY2" fmla="*/ 286187 h 343337"/>
                <a:gd name="connsiteX0" fmla="*/ 0 w 819150"/>
                <a:gd name="connsiteY0" fmla="*/ 351076 h 351076"/>
                <a:gd name="connsiteX1" fmla="*/ 409575 w 819150"/>
                <a:gd name="connsiteY1" fmla="*/ 8176 h 351076"/>
                <a:gd name="connsiteX2" fmla="*/ 628650 w 819150"/>
                <a:gd name="connsiteY2" fmla="*/ 122476 h 351076"/>
                <a:gd name="connsiteX3" fmla="*/ 819150 w 819150"/>
                <a:gd name="connsiteY3" fmla="*/ 293926 h 351076"/>
                <a:gd name="connsiteX0" fmla="*/ 0 w 819150"/>
                <a:gd name="connsiteY0" fmla="*/ 345102 h 345102"/>
                <a:gd name="connsiteX1" fmla="*/ 409575 w 819150"/>
                <a:gd name="connsiteY1" fmla="*/ 2202 h 345102"/>
                <a:gd name="connsiteX2" fmla="*/ 571500 w 819150"/>
                <a:gd name="connsiteY2" fmla="*/ 202227 h 345102"/>
                <a:gd name="connsiteX3" fmla="*/ 819150 w 819150"/>
                <a:gd name="connsiteY3" fmla="*/ 287952 h 345102"/>
                <a:gd name="connsiteX0" fmla="*/ 0 w 819150"/>
                <a:gd name="connsiteY0" fmla="*/ 343866 h 343866"/>
                <a:gd name="connsiteX1" fmla="*/ 161925 w 819150"/>
                <a:gd name="connsiteY1" fmla="*/ 134316 h 343866"/>
                <a:gd name="connsiteX2" fmla="*/ 409575 w 819150"/>
                <a:gd name="connsiteY2" fmla="*/ 966 h 343866"/>
                <a:gd name="connsiteX3" fmla="*/ 571500 w 819150"/>
                <a:gd name="connsiteY3" fmla="*/ 200991 h 343866"/>
                <a:gd name="connsiteX4" fmla="*/ 819150 w 819150"/>
                <a:gd name="connsiteY4" fmla="*/ 286716 h 343866"/>
                <a:gd name="connsiteX0" fmla="*/ 0 w 819150"/>
                <a:gd name="connsiteY0" fmla="*/ 343006 h 343006"/>
                <a:gd name="connsiteX1" fmla="*/ 238125 w 819150"/>
                <a:gd name="connsiteY1" fmla="*/ 228706 h 343006"/>
                <a:gd name="connsiteX2" fmla="*/ 409575 w 819150"/>
                <a:gd name="connsiteY2" fmla="*/ 106 h 343006"/>
                <a:gd name="connsiteX3" fmla="*/ 571500 w 819150"/>
                <a:gd name="connsiteY3" fmla="*/ 200131 h 343006"/>
                <a:gd name="connsiteX4" fmla="*/ 819150 w 819150"/>
                <a:gd name="connsiteY4" fmla="*/ 285856 h 343006"/>
                <a:gd name="connsiteX0" fmla="*/ 0 w 924084"/>
                <a:gd name="connsiteY0" fmla="*/ 343006 h 351815"/>
                <a:gd name="connsiteX1" fmla="*/ 238125 w 924084"/>
                <a:gd name="connsiteY1" fmla="*/ 228706 h 351815"/>
                <a:gd name="connsiteX2" fmla="*/ 409575 w 924084"/>
                <a:gd name="connsiteY2" fmla="*/ 106 h 351815"/>
                <a:gd name="connsiteX3" fmla="*/ 571500 w 924084"/>
                <a:gd name="connsiteY3" fmla="*/ 200131 h 351815"/>
                <a:gd name="connsiteX4" fmla="*/ 924084 w 924084"/>
                <a:gd name="connsiteY4" fmla="*/ 351815 h 351815"/>
                <a:gd name="connsiteX0" fmla="*/ 0 w 920805"/>
                <a:gd name="connsiteY0" fmla="*/ 343006 h 343006"/>
                <a:gd name="connsiteX1" fmla="*/ 238125 w 920805"/>
                <a:gd name="connsiteY1" fmla="*/ 228706 h 343006"/>
                <a:gd name="connsiteX2" fmla="*/ 409575 w 920805"/>
                <a:gd name="connsiteY2" fmla="*/ 106 h 343006"/>
                <a:gd name="connsiteX3" fmla="*/ 571500 w 920805"/>
                <a:gd name="connsiteY3" fmla="*/ 200131 h 343006"/>
                <a:gd name="connsiteX4" fmla="*/ 920805 w 920805"/>
                <a:gd name="connsiteY4" fmla="*/ 341921 h 343006"/>
                <a:gd name="connsiteX0" fmla="*/ 0 w 940480"/>
                <a:gd name="connsiteY0" fmla="*/ 336410 h 341921"/>
                <a:gd name="connsiteX1" fmla="*/ 257800 w 940480"/>
                <a:gd name="connsiteY1" fmla="*/ 228706 h 341921"/>
                <a:gd name="connsiteX2" fmla="*/ 429250 w 940480"/>
                <a:gd name="connsiteY2" fmla="*/ 106 h 341921"/>
                <a:gd name="connsiteX3" fmla="*/ 591175 w 940480"/>
                <a:gd name="connsiteY3" fmla="*/ 200131 h 341921"/>
                <a:gd name="connsiteX4" fmla="*/ 940480 w 940480"/>
                <a:gd name="connsiteY4" fmla="*/ 341921 h 341921"/>
                <a:gd name="connsiteX0" fmla="*/ 0 w 940480"/>
                <a:gd name="connsiteY0" fmla="*/ 326523 h 332034"/>
                <a:gd name="connsiteX1" fmla="*/ 257800 w 940480"/>
                <a:gd name="connsiteY1" fmla="*/ 218819 h 332034"/>
                <a:gd name="connsiteX2" fmla="*/ 471879 w 940480"/>
                <a:gd name="connsiteY2" fmla="*/ 113 h 332034"/>
                <a:gd name="connsiteX3" fmla="*/ 591175 w 940480"/>
                <a:gd name="connsiteY3" fmla="*/ 190244 h 332034"/>
                <a:gd name="connsiteX4" fmla="*/ 940480 w 940480"/>
                <a:gd name="connsiteY4" fmla="*/ 332034 h 332034"/>
                <a:gd name="connsiteX0" fmla="*/ 0 w 940480"/>
                <a:gd name="connsiteY0" fmla="*/ 326503 h 332014"/>
                <a:gd name="connsiteX1" fmla="*/ 257800 w 940480"/>
                <a:gd name="connsiteY1" fmla="*/ 218799 h 332014"/>
                <a:gd name="connsiteX2" fmla="*/ 471879 w 940480"/>
                <a:gd name="connsiteY2" fmla="*/ 93 h 332014"/>
                <a:gd name="connsiteX3" fmla="*/ 640363 w 940480"/>
                <a:gd name="connsiteY3" fmla="*/ 246289 h 332014"/>
                <a:gd name="connsiteX4" fmla="*/ 940480 w 940480"/>
                <a:gd name="connsiteY4" fmla="*/ 332014 h 332014"/>
                <a:gd name="connsiteX0" fmla="*/ 0 w 940480"/>
                <a:gd name="connsiteY0" fmla="*/ 326414 h 331925"/>
                <a:gd name="connsiteX1" fmla="*/ 293871 w 940480"/>
                <a:gd name="connsiteY1" fmla="*/ 251690 h 331925"/>
                <a:gd name="connsiteX2" fmla="*/ 471879 w 940480"/>
                <a:gd name="connsiteY2" fmla="*/ 4 h 331925"/>
                <a:gd name="connsiteX3" fmla="*/ 640363 w 940480"/>
                <a:gd name="connsiteY3" fmla="*/ 246200 h 331925"/>
                <a:gd name="connsiteX4" fmla="*/ 940480 w 940480"/>
                <a:gd name="connsiteY4" fmla="*/ 331925 h 331925"/>
                <a:gd name="connsiteX0" fmla="*/ 0 w 815871"/>
                <a:gd name="connsiteY0" fmla="*/ 339606 h 339606"/>
                <a:gd name="connsiteX1" fmla="*/ 169262 w 815871"/>
                <a:gd name="connsiteY1" fmla="*/ 251690 h 339606"/>
                <a:gd name="connsiteX2" fmla="*/ 347270 w 815871"/>
                <a:gd name="connsiteY2" fmla="*/ 4 h 339606"/>
                <a:gd name="connsiteX3" fmla="*/ 515754 w 815871"/>
                <a:gd name="connsiteY3" fmla="*/ 246200 h 339606"/>
                <a:gd name="connsiteX4" fmla="*/ 815871 w 815871"/>
                <a:gd name="connsiteY4" fmla="*/ 331925 h 339606"/>
                <a:gd name="connsiteX0" fmla="*/ 0 w 701100"/>
                <a:gd name="connsiteY0" fmla="*/ 339606 h 339606"/>
                <a:gd name="connsiteX1" fmla="*/ 169262 w 701100"/>
                <a:gd name="connsiteY1" fmla="*/ 251690 h 339606"/>
                <a:gd name="connsiteX2" fmla="*/ 347270 w 701100"/>
                <a:gd name="connsiteY2" fmla="*/ 4 h 339606"/>
                <a:gd name="connsiteX3" fmla="*/ 515754 w 701100"/>
                <a:gd name="connsiteY3" fmla="*/ 246200 h 339606"/>
                <a:gd name="connsiteX4" fmla="*/ 701100 w 701100"/>
                <a:gd name="connsiteY4" fmla="*/ 331925 h 339606"/>
                <a:gd name="connsiteX0" fmla="*/ 0 w 701100"/>
                <a:gd name="connsiteY0" fmla="*/ 340037 h 340037"/>
                <a:gd name="connsiteX1" fmla="*/ 169262 w 701100"/>
                <a:gd name="connsiteY1" fmla="*/ 252121 h 340037"/>
                <a:gd name="connsiteX2" fmla="*/ 347270 w 701100"/>
                <a:gd name="connsiteY2" fmla="*/ 435 h 340037"/>
                <a:gd name="connsiteX3" fmla="*/ 496079 w 701100"/>
                <a:gd name="connsiteY3" fmla="*/ 193864 h 340037"/>
                <a:gd name="connsiteX4" fmla="*/ 701100 w 701100"/>
                <a:gd name="connsiteY4" fmla="*/ 332356 h 340037"/>
                <a:gd name="connsiteX0" fmla="*/ 0 w 701100"/>
                <a:gd name="connsiteY0" fmla="*/ 339656 h 339656"/>
                <a:gd name="connsiteX1" fmla="*/ 169262 w 701100"/>
                <a:gd name="connsiteY1" fmla="*/ 251740 h 339656"/>
                <a:gd name="connsiteX2" fmla="*/ 347270 w 701100"/>
                <a:gd name="connsiteY2" fmla="*/ 54 h 339656"/>
                <a:gd name="connsiteX3" fmla="*/ 476404 w 701100"/>
                <a:gd name="connsiteY3" fmla="*/ 229760 h 339656"/>
                <a:gd name="connsiteX4" fmla="*/ 701100 w 701100"/>
                <a:gd name="connsiteY4" fmla="*/ 331975 h 339656"/>
                <a:gd name="connsiteX0" fmla="*/ 0 w 701100"/>
                <a:gd name="connsiteY0" fmla="*/ 339662 h 339662"/>
                <a:gd name="connsiteX1" fmla="*/ 169262 w 701100"/>
                <a:gd name="connsiteY1" fmla="*/ 251746 h 339662"/>
                <a:gd name="connsiteX2" fmla="*/ 347270 w 701100"/>
                <a:gd name="connsiteY2" fmla="*/ 60 h 339662"/>
                <a:gd name="connsiteX3" fmla="*/ 492800 w 701100"/>
                <a:gd name="connsiteY3" fmla="*/ 275938 h 339662"/>
                <a:gd name="connsiteX4" fmla="*/ 701100 w 701100"/>
                <a:gd name="connsiteY4" fmla="*/ 331981 h 339662"/>
                <a:gd name="connsiteX0" fmla="*/ 0 w 701100"/>
                <a:gd name="connsiteY0" fmla="*/ 339623 h 339623"/>
                <a:gd name="connsiteX1" fmla="*/ 208612 w 701100"/>
                <a:gd name="connsiteY1" fmla="*/ 261601 h 339623"/>
                <a:gd name="connsiteX2" fmla="*/ 347270 w 701100"/>
                <a:gd name="connsiteY2" fmla="*/ 21 h 339623"/>
                <a:gd name="connsiteX3" fmla="*/ 492800 w 701100"/>
                <a:gd name="connsiteY3" fmla="*/ 275899 h 339623"/>
                <a:gd name="connsiteX4" fmla="*/ 701100 w 701100"/>
                <a:gd name="connsiteY4" fmla="*/ 331942 h 339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1100" h="339623">
                  <a:moveTo>
                    <a:pt x="0" y="339623"/>
                  </a:moveTo>
                  <a:cubicBezTo>
                    <a:pt x="26988" y="304698"/>
                    <a:pt x="140350" y="318751"/>
                    <a:pt x="208612" y="261601"/>
                  </a:cubicBezTo>
                  <a:cubicBezTo>
                    <a:pt x="276874" y="204451"/>
                    <a:pt x="299905" y="-2362"/>
                    <a:pt x="347270" y="21"/>
                  </a:cubicBezTo>
                  <a:cubicBezTo>
                    <a:pt x="394635" y="2404"/>
                    <a:pt x="424538" y="228274"/>
                    <a:pt x="492800" y="275899"/>
                  </a:cubicBezTo>
                  <a:cubicBezTo>
                    <a:pt x="561062" y="323524"/>
                    <a:pt x="669350" y="303367"/>
                    <a:pt x="701100" y="331942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4254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/>
      <p:bldP spid="58" grpId="0"/>
      <p:bldP spid="5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74073" y="87238"/>
            <a:ext cx="4304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Criterion #2: Starting points</a:t>
            </a:r>
            <a:endParaRPr lang="en-US" sz="28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384261" y="813191"/>
            <a:ext cx="87313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How about if we initialize one fraction of the trajectories to be in the</a:t>
            </a:r>
          </a:p>
          <a:p>
            <a:pPr algn="ctr"/>
            <a:r>
              <a:rPr lang="en-US" sz="2400" dirty="0" smtClean="0"/>
              <a:t>valley A, and the other fraction – to be in the valley B?</a:t>
            </a:r>
            <a:endParaRPr lang="en-US" sz="2400" dirty="0"/>
          </a:p>
        </p:txBody>
      </p:sp>
      <p:grpSp>
        <p:nvGrpSpPr>
          <p:cNvPr id="2" name="Group 1"/>
          <p:cNvGrpSpPr/>
          <p:nvPr/>
        </p:nvGrpSpPr>
        <p:grpSpPr>
          <a:xfrm>
            <a:off x="650037" y="1644188"/>
            <a:ext cx="3494087" cy="2916237"/>
            <a:chOff x="650037" y="1644188"/>
            <a:chExt cx="3494087" cy="2916237"/>
          </a:xfrm>
        </p:grpSpPr>
        <p:sp>
          <p:nvSpPr>
            <p:cNvPr id="6" name="Freeform 3"/>
            <p:cNvSpPr>
              <a:spLocks/>
            </p:cNvSpPr>
            <p:nvPr/>
          </p:nvSpPr>
          <p:spPr bwMode="auto">
            <a:xfrm>
              <a:off x="650037" y="1644188"/>
              <a:ext cx="2401887" cy="2916237"/>
            </a:xfrm>
            <a:custGeom>
              <a:avLst/>
              <a:gdLst>
                <a:gd name="T0" fmla="*/ 0 w 1513"/>
                <a:gd name="T1" fmla="*/ 0 h 1837"/>
                <a:gd name="T2" fmla="*/ 136 w 1513"/>
                <a:gd name="T3" fmla="*/ 726 h 1837"/>
                <a:gd name="T4" fmla="*/ 272 w 1513"/>
                <a:gd name="T5" fmla="*/ 726 h 1837"/>
                <a:gd name="T6" fmla="*/ 362 w 1513"/>
                <a:gd name="T7" fmla="*/ 1043 h 1837"/>
                <a:gd name="T8" fmla="*/ 453 w 1513"/>
                <a:gd name="T9" fmla="*/ 1089 h 1837"/>
                <a:gd name="T10" fmla="*/ 544 w 1513"/>
                <a:gd name="T11" fmla="*/ 953 h 1837"/>
                <a:gd name="T12" fmla="*/ 680 w 1513"/>
                <a:gd name="T13" fmla="*/ 1588 h 1837"/>
                <a:gd name="T14" fmla="*/ 907 w 1513"/>
                <a:gd name="T15" fmla="*/ 1814 h 1837"/>
                <a:gd name="T16" fmla="*/ 1134 w 1513"/>
                <a:gd name="T17" fmla="*/ 1451 h 1837"/>
                <a:gd name="T18" fmla="*/ 1353 w 1513"/>
                <a:gd name="T19" fmla="*/ 955 h 1837"/>
                <a:gd name="T20" fmla="*/ 1513 w 1513"/>
                <a:gd name="T21" fmla="*/ 1179 h 1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3" h="1837">
                  <a:moveTo>
                    <a:pt x="0" y="0"/>
                  </a:moveTo>
                  <a:cubicBezTo>
                    <a:pt x="45" y="302"/>
                    <a:pt x="91" y="605"/>
                    <a:pt x="136" y="726"/>
                  </a:cubicBezTo>
                  <a:cubicBezTo>
                    <a:pt x="181" y="847"/>
                    <a:pt x="234" y="673"/>
                    <a:pt x="272" y="726"/>
                  </a:cubicBezTo>
                  <a:cubicBezTo>
                    <a:pt x="310" y="779"/>
                    <a:pt x="332" y="983"/>
                    <a:pt x="362" y="1043"/>
                  </a:cubicBezTo>
                  <a:cubicBezTo>
                    <a:pt x="392" y="1103"/>
                    <a:pt x="423" y="1104"/>
                    <a:pt x="453" y="1089"/>
                  </a:cubicBezTo>
                  <a:cubicBezTo>
                    <a:pt x="483" y="1074"/>
                    <a:pt x="506" y="870"/>
                    <a:pt x="544" y="953"/>
                  </a:cubicBezTo>
                  <a:cubicBezTo>
                    <a:pt x="582" y="1036"/>
                    <a:pt x="619" y="1444"/>
                    <a:pt x="680" y="1588"/>
                  </a:cubicBezTo>
                  <a:cubicBezTo>
                    <a:pt x="741" y="1732"/>
                    <a:pt x="831" y="1837"/>
                    <a:pt x="907" y="1814"/>
                  </a:cubicBezTo>
                  <a:cubicBezTo>
                    <a:pt x="983" y="1791"/>
                    <a:pt x="1060" y="1594"/>
                    <a:pt x="1134" y="1451"/>
                  </a:cubicBezTo>
                  <a:cubicBezTo>
                    <a:pt x="1208" y="1308"/>
                    <a:pt x="1290" y="1000"/>
                    <a:pt x="1353" y="955"/>
                  </a:cubicBezTo>
                  <a:cubicBezTo>
                    <a:pt x="1416" y="910"/>
                    <a:pt x="1480" y="1132"/>
                    <a:pt x="1513" y="1179"/>
                  </a:cubicBezTo>
                </a:path>
              </a:pathLst>
            </a:custGeom>
            <a:noFill/>
            <a:ln w="635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Oval 7"/>
            <p:cNvSpPr>
              <a:spLocks noChangeArrowheads="1"/>
            </p:cNvSpPr>
            <p:nvPr/>
          </p:nvSpPr>
          <p:spPr bwMode="auto">
            <a:xfrm>
              <a:off x="1585074" y="3660313"/>
              <a:ext cx="155575" cy="1444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8"/>
            <p:cNvSpPr>
              <a:spLocks noChangeArrowheads="1"/>
            </p:cNvSpPr>
            <p:nvPr/>
          </p:nvSpPr>
          <p:spPr bwMode="auto">
            <a:xfrm>
              <a:off x="1678737" y="3968288"/>
              <a:ext cx="155575" cy="1444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9"/>
            <p:cNvSpPr>
              <a:spLocks noChangeArrowheads="1"/>
            </p:cNvSpPr>
            <p:nvPr/>
          </p:nvSpPr>
          <p:spPr bwMode="auto">
            <a:xfrm>
              <a:off x="1843837" y="4285788"/>
              <a:ext cx="155575" cy="1444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10"/>
            <p:cNvSpPr>
              <a:spLocks noChangeArrowheads="1"/>
            </p:cNvSpPr>
            <p:nvPr/>
          </p:nvSpPr>
          <p:spPr bwMode="auto">
            <a:xfrm>
              <a:off x="2089899" y="4236575"/>
              <a:ext cx="155575" cy="144463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11"/>
            <p:cNvSpPr>
              <a:spLocks noChangeArrowheads="1"/>
            </p:cNvSpPr>
            <p:nvPr/>
          </p:nvSpPr>
          <p:spPr bwMode="auto">
            <a:xfrm>
              <a:off x="2259762" y="3982575"/>
              <a:ext cx="155575" cy="144463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2351837" y="3714288"/>
              <a:ext cx="155575" cy="1444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1610474" y="3601575"/>
              <a:ext cx="936625" cy="0"/>
            </a:xfrm>
            <a:prstGeom prst="line">
              <a:avLst/>
            </a:prstGeom>
            <a:noFill/>
            <a:ln w="381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1931149" y="3234863"/>
              <a:ext cx="4921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b="1" dirty="0" err="1">
                  <a:solidFill>
                    <a:srgbClr val="990033"/>
                  </a:solidFill>
                </a:rPr>
                <a:t>kT</a:t>
              </a:r>
              <a:endParaRPr lang="ru-RU" altLang="en-US" sz="2000" b="1" dirty="0">
                <a:solidFill>
                  <a:srgbClr val="990033"/>
                </a:solidFill>
              </a:endParaRPr>
            </a:p>
          </p:txBody>
        </p:sp>
        <p:sp>
          <p:nvSpPr>
            <p:cNvPr id="15" name="Freeform 30"/>
            <p:cNvSpPr>
              <a:spLocks/>
            </p:cNvSpPr>
            <p:nvPr/>
          </p:nvSpPr>
          <p:spPr bwMode="auto">
            <a:xfrm>
              <a:off x="3039224" y="3172950"/>
              <a:ext cx="1104900" cy="1157288"/>
            </a:xfrm>
            <a:custGeom>
              <a:avLst/>
              <a:gdLst>
                <a:gd name="T0" fmla="*/ 0 w 696"/>
                <a:gd name="T1" fmla="*/ 200 h 729"/>
                <a:gd name="T2" fmla="*/ 280 w 696"/>
                <a:gd name="T3" fmla="*/ 680 h 729"/>
                <a:gd name="T4" fmla="*/ 477 w 696"/>
                <a:gd name="T5" fmla="*/ 496 h 729"/>
                <a:gd name="T6" fmla="*/ 696 w 696"/>
                <a:gd name="T7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6" h="729">
                  <a:moveTo>
                    <a:pt x="0" y="200"/>
                  </a:moveTo>
                  <a:cubicBezTo>
                    <a:pt x="45" y="280"/>
                    <a:pt x="200" y="631"/>
                    <a:pt x="280" y="680"/>
                  </a:cubicBezTo>
                  <a:cubicBezTo>
                    <a:pt x="360" y="729"/>
                    <a:pt x="408" y="609"/>
                    <a:pt x="477" y="496"/>
                  </a:cubicBezTo>
                  <a:cubicBezTo>
                    <a:pt x="546" y="383"/>
                    <a:pt x="660" y="83"/>
                    <a:pt x="696" y="0"/>
                  </a:cubicBezTo>
                </a:path>
              </a:pathLst>
            </a:custGeom>
            <a:noFill/>
            <a:ln w="635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873333" y="1963782"/>
              <a:ext cx="19405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A            B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35" name="Line 13"/>
            <p:cNvSpPr>
              <a:spLocks noChangeShapeType="1"/>
            </p:cNvSpPr>
            <p:nvPr/>
          </p:nvSpPr>
          <p:spPr bwMode="auto">
            <a:xfrm>
              <a:off x="3004298" y="3291219"/>
              <a:ext cx="1050925" cy="12988"/>
            </a:xfrm>
            <a:prstGeom prst="line">
              <a:avLst/>
            </a:prstGeom>
            <a:noFill/>
            <a:ln w="381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 Box 14"/>
            <p:cNvSpPr txBox="1">
              <a:spLocks noChangeArrowheads="1"/>
            </p:cNvSpPr>
            <p:nvPr/>
          </p:nvSpPr>
          <p:spPr bwMode="auto">
            <a:xfrm>
              <a:off x="3325721" y="2829256"/>
              <a:ext cx="4921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b="1" dirty="0" err="1">
                  <a:solidFill>
                    <a:srgbClr val="990033"/>
                  </a:solidFill>
                </a:rPr>
                <a:t>kT</a:t>
              </a:r>
              <a:endParaRPr lang="ru-RU" altLang="en-US" sz="2000" b="1" dirty="0">
                <a:solidFill>
                  <a:srgbClr val="990033"/>
                </a:solidFill>
              </a:endParaRPr>
            </a:p>
          </p:txBody>
        </p:sp>
        <p:sp>
          <p:nvSpPr>
            <p:cNvPr id="37" name="Oval 12"/>
            <p:cNvSpPr>
              <a:spLocks noChangeArrowheads="1"/>
            </p:cNvSpPr>
            <p:nvPr/>
          </p:nvSpPr>
          <p:spPr bwMode="auto">
            <a:xfrm>
              <a:off x="3061449" y="3416395"/>
              <a:ext cx="155575" cy="1444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12"/>
            <p:cNvSpPr>
              <a:spLocks noChangeArrowheads="1"/>
            </p:cNvSpPr>
            <p:nvPr/>
          </p:nvSpPr>
          <p:spPr bwMode="auto">
            <a:xfrm>
              <a:off x="3421811" y="4054807"/>
              <a:ext cx="155575" cy="1444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12"/>
            <p:cNvSpPr>
              <a:spLocks noChangeArrowheads="1"/>
            </p:cNvSpPr>
            <p:nvPr/>
          </p:nvSpPr>
          <p:spPr bwMode="auto">
            <a:xfrm>
              <a:off x="3657510" y="3838113"/>
              <a:ext cx="155575" cy="1444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Oval 12"/>
            <p:cNvSpPr>
              <a:spLocks noChangeArrowheads="1"/>
            </p:cNvSpPr>
            <p:nvPr/>
          </p:nvSpPr>
          <p:spPr bwMode="auto">
            <a:xfrm>
              <a:off x="3813924" y="3440046"/>
              <a:ext cx="155575" cy="1444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12"/>
            <p:cNvSpPr>
              <a:spLocks noChangeArrowheads="1"/>
            </p:cNvSpPr>
            <p:nvPr/>
          </p:nvSpPr>
          <p:spPr bwMode="auto">
            <a:xfrm>
              <a:off x="3186861" y="3647394"/>
              <a:ext cx="155575" cy="1444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76820" y="4785328"/>
            <a:ext cx="39214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We don’t care about slow transitions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Need to know the relevant regions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in advance (e.g. chemical intuition)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5381566" y="2206897"/>
                <a:ext cx="2863733" cy="16312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n-US" sz="2000" dirty="0" smtClean="0"/>
                  <a:t>Starting point refers not </a:t>
                </a:r>
              </a:p>
              <a:p>
                <a:pPr algn="just"/>
                <a:r>
                  <a:rPr lang="en-US" sz="2000" dirty="0" smtClean="0"/>
                  <a:t>only to initial geometries!</a:t>
                </a:r>
              </a:p>
              <a:p>
                <a:pPr algn="just"/>
                <a:endParaRPr lang="en-US" sz="2000" dirty="0"/>
              </a:p>
              <a:p>
                <a:pPr algn="just"/>
                <a:r>
                  <a:rPr lang="en-US" sz="2000" dirty="0" smtClean="0"/>
                  <a:t>Remember, we work with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rgbClr val="008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1566" y="2206897"/>
                <a:ext cx="2863733" cy="1631216"/>
              </a:xfrm>
              <a:prstGeom prst="rect">
                <a:avLst/>
              </a:prstGeom>
              <a:blipFill>
                <a:blip r:embed="rId2"/>
                <a:stretch>
                  <a:fillRect l="-2340" t="-1866" r="-1702"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/>
          <p:cNvCxnSpPr/>
          <p:nvPr/>
        </p:nvCxnSpPr>
        <p:spPr>
          <a:xfrm flipV="1">
            <a:off x="5987571" y="3836318"/>
            <a:ext cx="669925" cy="722927"/>
          </a:xfrm>
          <a:prstGeom prst="straightConnector1">
            <a:avLst/>
          </a:prstGeom>
          <a:ln w="635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05593" y="4601854"/>
            <a:ext cx="20070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Initial geometries</a:t>
            </a:r>
          </a:p>
          <a:p>
            <a:pPr algn="ctr"/>
            <a:r>
              <a:rPr lang="en-US" sz="2000" dirty="0" smtClean="0"/>
              <a:t>(conformations)</a:t>
            </a:r>
            <a:endParaRPr lang="en-US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7303291" y="4658795"/>
            <a:ext cx="1841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Initial momenta</a:t>
            </a:r>
            <a:endParaRPr lang="en-US" sz="2000" dirty="0"/>
          </a:p>
        </p:txBody>
      </p:sp>
      <p:cxnSp>
        <p:nvCxnSpPr>
          <p:cNvPr id="48" name="Straight Arrow Connector 47"/>
          <p:cNvCxnSpPr/>
          <p:nvPr/>
        </p:nvCxnSpPr>
        <p:spPr>
          <a:xfrm flipH="1" flipV="1">
            <a:off x="6990237" y="3872254"/>
            <a:ext cx="626109" cy="686991"/>
          </a:xfrm>
          <a:prstGeom prst="straightConnector1">
            <a:avLst/>
          </a:prstGeom>
          <a:ln w="635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864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6" grpId="0"/>
      <p:bldP spid="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37528"/>
            <a:ext cx="7886700" cy="33402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b="1" dirty="0">
                <a:solidFill>
                  <a:srgbClr val="FF0000"/>
                </a:solidFill>
              </a:rPr>
              <a:t>Computational </a:t>
            </a:r>
            <a:r>
              <a:rPr lang="en-US" sz="6000" b="1" dirty="0">
                <a:solidFill>
                  <a:srgbClr val="0000FF"/>
                </a:solidFill>
              </a:rPr>
              <a:t>Materials</a:t>
            </a:r>
            <a:r>
              <a:rPr lang="en-US" sz="6000" b="1" dirty="0"/>
              <a:t> Theory and </a:t>
            </a:r>
            <a:r>
              <a:rPr lang="en-US" sz="6000" b="1" dirty="0" smtClean="0"/>
              <a:t>Methods </a:t>
            </a:r>
            <a:endParaRPr lang="en-US" sz="6000" dirty="0">
              <a:solidFill>
                <a:srgbClr val="00009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30895" y="5242540"/>
            <a:ext cx="3558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Alexey V. </a:t>
            </a:r>
            <a:r>
              <a:rPr lang="en-US" sz="2400" dirty="0" err="1" smtClean="0"/>
              <a:t>Akimov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i="1" dirty="0" smtClean="0"/>
              <a:t>University at Buffalo, SUNY</a:t>
            </a:r>
          </a:p>
          <a:p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286A-345C-4F86-90F8-425F8081F4C8}" type="slidenum">
              <a:rPr lang="en-US" smtClean="0"/>
              <a:t>2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990620" y="3394273"/>
            <a:ext cx="51627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Lecture 1: </a:t>
            </a:r>
          </a:p>
          <a:p>
            <a:pPr algn="ctr"/>
            <a:r>
              <a:rPr lang="en-US" sz="3200" b="1" dirty="0" smtClean="0"/>
              <a:t>Classical Molecular Dynamics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9606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5956" y="157549"/>
            <a:ext cx="8092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Criteria #1 and #2: Long trajectories &amp; Starting points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26" y="1593323"/>
            <a:ext cx="2260600" cy="16954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20123" y="1092858"/>
            <a:ext cx="18978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params</a:t>
            </a:r>
            <a:r>
              <a:rPr lang="en-US" sz="1400" dirty="0"/>
              <a:t>["</a:t>
            </a:r>
            <a:r>
              <a:rPr lang="en-US" sz="1400" dirty="0" err="1"/>
              <a:t>nsteps</a:t>
            </a:r>
            <a:r>
              <a:rPr lang="en-US" sz="1400" dirty="0"/>
              <a:t>"] = 250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26" y="3651525"/>
            <a:ext cx="2392524" cy="17943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950" y="1593323"/>
            <a:ext cx="2260600" cy="1695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5" y="3705225"/>
            <a:ext cx="2381250" cy="17859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750" y="1593323"/>
            <a:ext cx="2209800" cy="16573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750" y="3720560"/>
            <a:ext cx="2260600" cy="16954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284354" y="1070235"/>
            <a:ext cx="19891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params</a:t>
            </a:r>
            <a:r>
              <a:rPr lang="en-US" sz="1400" dirty="0"/>
              <a:t>["</a:t>
            </a:r>
            <a:r>
              <a:rPr lang="en-US" sz="1400" dirty="0" err="1"/>
              <a:t>nsteps</a:t>
            </a:r>
            <a:r>
              <a:rPr lang="en-US" sz="1400" dirty="0"/>
              <a:t>"] = </a:t>
            </a:r>
            <a:r>
              <a:rPr lang="en-US" sz="1400" dirty="0" smtClean="0"/>
              <a:t>2500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6537473" y="1070235"/>
            <a:ext cx="20805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params</a:t>
            </a:r>
            <a:r>
              <a:rPr lang="en-US" sz="1400" dirty="0"/>
              <a:t>["</a:t>
            </a:r>
            <a:r>
              <a:rPr lang="en-US" sz="1400" dirty="0" err="1"/>
              <a:t>nsteps</a:t>
            </a:r>
            <a:r>
              <a:rPr lang="en-US" sz="1400" dirty="0"/>
              <a:t>"] = </a:t>
            </a:r>
            <a:r>
              <a:rPr lang="en-US" sz="1400" dirty="0" smtClean="0"/>
              <a:t>25000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08502" y="2071716"/>
            <a:ext cx="1537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25 trajectories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3379" y="4228862"/>
            <a:ext cx="1267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1</a:t>
            </a:r>
            <a:r>
              <a:rPr lang="en-US" dirty="0" smtClean="0">
                <a:solidFill>
                  <a:srgbClr val="0000FF"/>
                </a:solidFill>
              </a:rPr>
              <a:t> trajectory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700" y="5810250"/>
            <a:ext cx="8155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 trajectories (1 DOF each) coupled to a Nose-Hoover thermostat (“NVT”) ensemble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81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56524" y="74357"/>
            <a:ext cx="6097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Criterion #3: Choosing the right method</a:t>
            </a:r>
            <a:endParaRPr lang="en-US" sz="2800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554157" y="1490470"/>
            <a:ext cx="3494087" cy="2916237"/>
            <a:chOff x="554157" y="1490470"/>
            <a:chExt cx="3494087" cy="2916237"/>
          </a:xfrm>
        </p:grpSpPr>
        <p:sp>
          <p:nvSpPr>
            <p:cNvPr id="6" name="Freeform 3"/>
            <p:cNvSpPr>
              <a:spLocks/>
            </p:cNvSpPr>
            <p:nvPr/>
          </p:nvSpPr>
          <p:spPr bwMode="auto">
            <a:xfrm>
              <a:off x="554157" y="1490470"/>
              <a:ext cx="2401887" cy="2916237"/>
            </a:xfrm>
            <a:custGeom>
              <a:avLst/>
              <a:gdLst>
                <a:gd name="T0" fmla="*/ 0 w 1513"/>
                <a:gd name="T1" fmla="*/ 0 h 1837"/>
                <a:gd name="T2" fmla="*/ 136 w 1513"/>
                <a:gd name="T3" fmla="*/ 726 h 1837"/>
                <a:gd name="T4" fmla="*/ 272 w 1513"/>
                <a:gd name="T5" fmla="*/ 726 h 1837"/>
                <a:gd name="T6" fmla="*/ 362 w 1513"/>
                <a:gd name="T7" fmla="*/ 1043 h 1837"/>
                <a:gd name="T8" fmla="*/ 453 w 1513"/>
                <a:gd name="T9" fmla="*/ 1089 h 1837"/>
                <a:gd name="T10" fmla="*/ 544 w 1513"/>
                <a:gd name="T11" fmla="*/ 953 h 1837"/>
                <a:gd name="T12" fmla="*/ 680 w 1513"/>
                <a:gd name="T13" fmla="*/ 1588 h 1837"/>
                <a:gd name="T14" fmla="*/ 907 w 1513"/>
                <a:gd name="T15" fmla="*/ 1814 h 1837"/>
                <a:gd name="T16" fmla="*/ 1134 w 1513"/>
                <a:gd name="T17" fmla="*/ 1451 h 1837"/>
                <a:gd name="T18" fmla="*/ 1353 w 1513"/>
                <a:gd name="T19" fmla="*/ 955 h 1837"/>
                <a:gd name="T20" fmla="*/ 1513 w 1513"/>
                <a:gd name="T21" fmla="*/ 1179 h 1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3" h="1837">
                  <a:moveTo>
                    <a:pt x="0" y="0"/>
                  </a:moveTo>
                  <a:cubicBezTo>
                    <a:pt x="45" y="302"/>
                    <a:pt x="91" y="605"/>
                    <a:pt x="136" y="726"/>
                  </a:cubicBezTo>
                  <a:cubicBezTo>
                    <a:pt x="181" y="847"/>
                    <a:pt x="234" y="673"/>
                    <a:pt x="272" y="726"/>
                  </a:cubicBezTo>
                  <a:cubicBezTo>
                    <a:pt x="310" y="779"/>
                    <a:pt x="332" y="983"/>
                    <a:pt x="362" y="1043"/>
                  </a:cubicBezTo>
                  <a:cubicBezTo>
                    <a:pt x="392" y="1103"/>
                    <a:pt x="423" y="1104"/>
                    <a:pt x="453" y="1089"/>
                  </a:cubicBezTo>
                  <a:cubicBezTo>
                    <a:pt x="483" y="1074"/>
                    <a:pt x="506" y="870"/>
                    <a:pt x="544" y="953"/>
                  </a:cubicBezTo>
                  <a:cubicBezTo>
                    <a:pt x="582" y="1036"/>
                    <a:pt x="619" y="1444"/>
                    <a:pt x="680" y="1588"/>
                  </a:cubicBezTo>
                  <a:cubicBezTo>
                    <a:pt x="741" y="1732"/>
                    <a:pt x="831" y="1837"/>
                    <a:pt x="907" y="1814"/>
                  </a:cubicBezTo>
                  <a:cubicBezTo>
                    <a:pt x="983" y="1791"/>
                    <a:pt x="1060" y="1594"/>
                    <a:pt x="1134" y="1451"/>
                  </a:cubicBezTo>
                  <a:cubicBezTo>
                    <a:pt x="1208" y="1308"/>
                    <a:pt x="1290" y="1000"/>
                    <a:pt x="1353" y="955"/>
                  </a:cubicBezTo>
                  <a:cubicBezTo>
                    <a:pt x="1416" y="910"/>
                    <a:pt x="1480" y="1132"/>
                    <a:pt x="1513" y="1179"/>
                  </a:cubicBezTo>
                </a:path>
              </a:pathLst>
            </a:custGeom>
            <a:noFill/>
            <a:ln w="635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Oval 7"/>
            <p:cNvSpPr>
              <a:spLocks noChangeArrowheads="1"/>
            </p:cNvSpPr>
            <p:nvPr/>
          </p:nvSpPr>
          <p:spPr bwMode="auto">
            <a:xfrm>
              <a:off x="1489194" y="3506595"/>
              <a:ext cx="155575" cy="1444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8"/>
            <p:cNvSpPr>
              <a:spLocks noChangeArrowheads="1"/>
            </p:cNvSpPr>
            <p:nvPr/>
          </p:nvSpPr>
          <p:spPr bwMode="auto">
            <a:xfrm>
              <a:off x="1582857" y="3814570"/>
              <a:ext cx="155575" cy="1444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9"/>
            <p:cNvSpPr>
              <a:spLocks noChangeArrowheads="1"/>
            </p:cNvSpPr>
            <p:nvPr/>
          </p:nvSpPr>
          <p:spPr bwMode="auto">
            <a:xfrm>
              <a:off x="1747957" y="4132070"/>
              <a:ext cx="155575" cy="1444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10"/>
            <p:cNvSpPr>
              <a:spLocks noChangeArrowheads="1"/>
            </p:cNvSpPr>
            <p:nvPr/>
          </p:nvSpPr>
          <p:spPr bwMode="auto">
            <a:xfrm>
              <a:off x="1994019" y="4082857"/>
              <a:ext cx="155575" cy="144463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11"/>
            <p:cNvSpPr>
              <a:spLocks noChangeArrowheads="1"/>
            </p:cNvSpPr>
            <p:nvPr/>
          </p:nvSpPr>
          <p:spPr bwMode="auto">
            <a:xfrm>
              <a:off x="2163882" y="3828857"/>
              <a:ext cx="155575" cy="144463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2255957" y="3560570"/>
              <a:ext cx="155575" cy="1444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1514594" y="3447857"/>
              <a:ext cx="936625" cy="0"/>
            </a:xfrm>
            <a:prstGeom prst="line">
              <a:avLst/>
            </a:prstGeom>
            <a:noFill/>
            <a:ln w="381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1835269" y="3081145"/>
              <a:ext cx="4921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b="1" dirty="0" err="1">
                  <a:solidFill>
                    <a:srgbClr val="990033"/>
                  </a:solidFill>
                </a:rPr>
                <a:t>kT</a:t>
              </a:r>
              <a:endParaRPr lang="ru-RU" altLang="en-US" sz="2000" b="1" dirty="0">
                <a:solidFill>
                  <a:srgbClr val="990033"/>
                </a:solidFill>
              </a:endParaRPr>
            </a:p>
          </p:txBody>
        </p:sp>
        <p:sp>
          <p:nvSpPr>
            <p:cNvPr id="15" name="Freeform 30"/>
            <p:cNvSpPr>
              <a:spLocks/>
            </p:cNvSpPr>
            <p:nvPr/>
          </p:nvSpPr>
          <p:spPr bwMode="auto">
            <a:xfrm>
              <a:off x="2943344" y="3019232"/>
              <a:ext cx="1104900" cy="1157288"/>
            </a:xfrm>
            <a:custGeom>
              <a:avLst/>
              <a:gdLst>
                <a:gd name="T0" fmla="*/ 0 w 696"/>
                <a:gd name="T1" fmla="*/ 200 h 729"/>
                <a:gd name="T2" fmla="*/ 280 w 696"/>
                <a:gd name="T3" fmla="*/ 680 h 729"/>
                <a:gd name="T4" fmla="*/ 477 w 696"/>
                <a:gd name="T5" fmla="*/ 496 h 729"/>
                <a:gd name="T6" fmla="*/ 696 w 696"/>
                <a:gd name="T7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6" h="729">
                  <a:moveTo>
                    <a:pt x="0" y="200"/>
                  </a:moveTo>
                  <a:cubicBezTo>
                    <a:pt x="45" y="280"/>
                    <a:pt x="200" y="631"/>
                    <a:pt x="280" y="680"/>
                  </a:cubicBezTo>
                  <a:cubicBezTo>
                    <a:pt x="360" y="729"/>
                    <a:pt x="408" y="609"/>
                    <a:pt x="477" y="496"/>
                  </a:cubicBezTo>
                  <a:cubicBezTo>
                    <a:pt x="546" y="383"/>
                    <a:pt x="660" y="83"/>
                    <a:pt x="696" y="0"/>
                  </a:cubicBezTo>
                </a:path>
              </a:pathLst>
            </a:custGeom>
            <a:noFill/>
            <a:ln w="635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316449" y="813191"/>
            <a:ext cx="6866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Not all </a:t>
            </a:r>
            <a:r>
              <a:rPr lang="en-US" sz="2400" dirty="0" smtClean="0">
                <a:solidFill>
                  <a:srgbClr val="FF0000"/>
                </a:solidFill>
              </a:rPr>
              <a:t>systems</a:t>
            </a:r>
            <a:r>
              <a:rPr lang="en-US" sz="2400" dirty="0" smtClean="0"/>
              <a:t> and not all </a:t>
            </a:r>
            <a:r>
              <a:rPr lang="en-US" sz="2400" dirty="0" smtClean="0">
                <a:solidFill>
                  <a:srgbClr val="0000FF"/>
                </a:solidFill>
              </a:rPr>
              <a:t>methods</a:t>
            </a:r>
            <a:r>
              <a:rPr lang="en-US" sz="2400" dirty="0" smtClean="0"/>
              <a:t> lead to ergodicity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628260" y="1541362"/>
                <a:ext cx="388709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Thermodynamic limit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dirty="0" smtClean="0"/>
                  <a:t>): </a:t>
                </a:r>
              </a:p>
              <a:p>
                <a:pPr algn="ctr"/>
                <a:r>
                  <a:rPr lang="en-US" dirty="0" smtClean="0"/>
                  <a:t>NVE and NVT ensembles are equivalent</a:t>
                </a:r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8260" y="1541362"/>
                <a:ext cx="3887090" cy="646331"/>
              </a:xfrm>
              <a:prstGeom prst="rect">
                <a:avLst/>
              </a:prstGeom>
              <a:blipFill>
                <a:blip r:embed="rId2"/>
                <a:stretch>
                  <a:fillRect l="-940" t="-5660" r="-109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4592998" y="2589340"/>
            <a:ext cx="3957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Smaller systems (e.g. </a:t>
            </a:r>
            <a:r>
              <a:rPr lang="en-US" dirty="0" err="1" smtClean="0"/>
              <a:t>Ndof</a:t>
            </a:r>
            <a:r>
              <a:rPr lang="en-US" dirty="0" smtClean="0"/>
              <a:t> = 1): they are</a:t>
            </a:r>
          </a:p>
          <a:p>
            <a:pPr algn="ctr"/>
            <a:r>
              <a:rPr lang="en-US" dirty="0" smtClean="0"/>
              <a:t>notably different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6886" y="4490754"/>
            <a:ext cx="4613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 the NVE ensemble (Hamiltonian dynamics): </a:t>
            </a:r>
          </a:p>
          <a:p>
            <a:r>
              <a:rPr lang="en-US" dirty="0" smtClean="0"/>
              <a:t>you will stay in this valley forever!</a:t>
            </a:r>
          </a:p>
          <a:p>
            <a:endParaRPr lang="en-US" dirty="0"/>
          </a:p>
          <a:p>
            <a:r>
              <a:rPr lang="en-US" dirty="0" smtClean="0"/>
              <a:t>Energy conservation!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805339" y="4406707"/>
            <a:ext cx="39576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explore other valleys, we need to</a:t>
            </a:r>
          </a:p>
          <a:p>
            <a:r>
              <a:rPr lang="en-US" dirty="0" smtClean="0"/>
              <a:t>utilize NVT simulations!</a:t>
            </a:r>
          </a:p>
          <a:p>
            <a:r>
              <a:rPr lang="en-US" dirty="0" smtClean="0"/>
              <a:t>(non-Hamiltonian dynamics)</a:t>
            </a:r>
          </a:p>
          <a:p>
            <a:endParaRPr lang="en-US" dirty="0"/>
          </a:p>
          <a:p>
            <a:r>
              <a:rPr lang="en-US" dirty="0" smtClean="0"/>
              <a:t>The total energy of the </a:t>
            </a:r>
            <a:r>
              <a:rPr lang="en-US" dirty="0" smtClean="0">
                <a:solidFill>
                  <a:srgbClr val="FF0000"/>
                </a:solidFill>
              </a:rPr>
              <a:t>system</a:t>
            </a:r>
            <a:r>
              <a:rPr lang="en-US" dirty="0" smtClean="0"/>
              <a:t> </a:t>
            </a:r>
          </a:p>
          <a:p>
            <a:r>
              <a:rPr lang="en-US" dirty="0" smtClean="0"/>
              <a:t>is not conserved!</a:t>
            </a:r>
          </a:p>
        </p:txBody>
      </p:sp>
    </p:spTree>
    <p:extLst>
      <p:ext uri="{BB962C8B-B14F-4D97-AF65-F5344CB8AC3E}">
        <p14:creationId xmlns:p14="http://schemas.microsoft.com/office/powerpoint/2010/main" val="275209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  <p:bldP spid="3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02281" y="138499"/>
            <a:ext cx="5563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Criterion #3: Using the right method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8313"/>
            <a:ext cx="2058459" cy="15438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" y="3298752"/>
            <a:ext cx="2105432" cy="15790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989" y="1498313"/>
            <a:ext cx="2101778" cy="1576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447" y="3331240"/>
            <a:ext cx="2176413" cy="16323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5691" y="895350"/>
            <a:ext cx="1450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Chain size = 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61683" y="883206"/>
            <a:ext cx="1450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Chain size = 5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613" y="1498313"/>
            <a:ext cx="2101777" cy="15763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886" y="3331240"/>
            <a:ext cx="2176413" cy="16323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367" y="1486169"/>
            <a:ext cx="2117970" cy="15884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98717" y="895350"/>
            <a:ext cx="1567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Chain size =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007645" y="892731"/>
            <a:ext cx="1684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Chain size = 250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3363425"/>
            <a:ext cx="2289176" cy="171688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47730" y="5354238"/>
            <a:ext cx="6485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is not quite the right method: the NVT ensemble doesn’t make</a:t>
            </a:r>
          </a:p>
          <a:p>
            <a:r>
              <a:rPr lang="en-US" dirty="0" smtClean="0"/>
              <a:t>sense for a system of 1 nuclear DOF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36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16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5104" y="12301"/>
            <a:ext cx="6167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Basic terminology of classical mechanics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01252" y="843650"/>
            <a:ext cx="4191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Material point:</a:t>
            </a:r>
            <a:r>
              <a:rPr lang="en-US" sz="2800" dirty="0" smtClean="0"/>
              <a:t> neglect size</a:t>
            </a:r>
            <a:endParaRPr lang="en-US" sz="2800" dirty="0"/>
          </a:p>
        </p:txBody>
      </p:sp>
      <p:pic>
        <p:nvPicPr>
          <p:cNvPr id="31746" name="Picture 2" descr="Image result for solar syst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338" y="854932"/>
            <a:ext cx="2252012" cy="117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0699" y="2164603"/>
            <a:ext cx="425231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Choice of the coordinates</a:t>
            </a:r>
            <a:r>
              <a:rPr lang="en-US" sz="2800" dirty="0" smtClean="0"/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 Cartesian or Internal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Can be chosen as convenient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286A-345C-4F86-90F8-425F8081F4C8}" type="slidenum">
              <a:rPr lang="en-US" smtClean="0"/>
              <a:t>23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67927" y="1480867"/>
            <a:ext cx="516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is large? Is the Earth large? Compared to what?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45599" y="2193734"/>
            <a:ext cx="4168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Equations of motion</a:t>
            </a:r>
            <a:r>
              <a:rPr lang="en-US" sz="2800" dirty="0" smtClean="0"/>
              <a:t>(EOM):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0699" y="3591197"/>
            <a:ext cx="1733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</a:rPr>
              <a:t>Trajectory</a:t>
            </a:r>
            <a:r>
              <a:rPr lang="en-US" sz="2800" dirty="0" smtClean="0"/>
              <a:t>: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859353" y="3269787"/>
            <a:ext cx="3747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This is what we solve by doing MD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931564" y="2767788"/>
                <a:ext cx="17963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̇"/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acc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̈"/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</m:acc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1564" y="2767788"/>
                <a:ext cx="1796389" cy="369332"/>
              </a:xfrm>
              <a:prstGeom prst="rect">
                <a:avLst/>
              </a:prstGeom>
              <a:blipFill>
                <a:blip r:embed="rId3"/>
                <a:stretch>
                  <a:fillRect l="-5424" t="-4918" r="-3729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647607" y="4402061"/>
                <a:ext cx="48677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𝒓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,…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7607" y="4402061"/>
                <a:ext cx="4867743" cy="276999"/>
              </a:xfrm>
              <a:prstGeom prst="rect">
                <a:avLst/>
              </a:prstGeom>
              <a:blipFill>
                <a:blip r:embed="rId4"/>
                <a:stretch>
                  <a:fillRect l="-250" t="-4348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663325" y="4875776"/>
                <a:ext cx="31429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𝒓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,…, </m:t>
                              </m:r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3325" y="4875776"/>
                <a:ext cx="3142912" cy="276999"/>
              </a:xfrm>
              <a:prstGeom prst="rect">
                <a:avLst/>
              </a:prstGeom>
              <a:blipFill>
                <a:blip r:embed="rId5"/>
                <a:stretch>
                  <a:fillRect l="-581" t="-4444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3647607" y="5057849"/>
                <a:ext cx="4213589" cy="9840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7607" y="5057849"/>
                <a:ext cx="4213589" cy="9840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322396" y="4312347"/>
            <a:ext cx="2974975" cy="2327275"/>
            <a:chOff x="0" y="4435476"/>
            <a:chExt cx="2974975" cy="2327275"/>
          </a:xfrm>
        </p:grpSpPr>
        <p:sp>
          <p:nvSpPr>
            <p:cNvPr id="16" name="Oval 42"/>
            <p:cNvSpPr>
              <a:spLocks noChangeArrowheads="1"/>
            </p:cNvSpPr>
            <p:nvPr/>
          </p:nvSpPr>
          <p:spPr bwMode="auto">
            <a:xfrm>
              <a:off x="1619250" y="5207001"/>
              <a:ext cx="144462" cy="1428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43"/>
            <p:cNvSpPr>
              <a:spLocks noChangeArrowheads="1"/>
            </p:cNvSpPr>
            <p:nvPr/>
          </p:nvSpPr>
          <p:spPr bwMode="auto">
            <a:xfrm>
              <a:off x="1797050" y="5661026"/>
              <a:ext cx="144462" cy="142875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45"/>
            <p:cNvSpPr>
              <a:spLocks noChangeArrowheads="1"/>
            </p:cNvSpPr>
            <p:nvPr/>
          </p:nvSpPr>
          <p:spPr bwMode="auto">
            <a:xfrm>
              <a:off x="1955800" y="4556126"/>
              <a:ext cx="144462" cy="14287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46"/>
            <p:cNvSpPr>
              <a:spLocks noChangeArrowheads="1"/>
            </p:cNvSpPr>
            <p:nvPr/>
          </p:nvSpPr>
          <p:spPr bwMode="auto">
            <a:xfrm>
              <a:off x="1009650" y="4895851"/>
              <a:ext cx="144462" cy="142875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Freeform 48"/>
            <p:cNvSpPr>
              <a:spLocks/>
            </p:cNvSpPr>
            <p:nvPr/>
          </p:nvSpPr>
          <p:spPr bwMode="auto">
            <a:xfrm>
              <a:off x="1009650" y="4579939"/>
              <a:ext cx="1101725" cy="1271587"/>
            </a:xfrm>
            <a:custGeom>
              <a:avLst/>
              <a:gdLst>
                <a:gd name="T0" fmla="*/ 7 w 694"/>
                <a:gd name="T1" fmla="*/ 75 h 801"/>
                <a:gd name="T2" fmla="*/ 642 w 694"/>
                <a:gd name="T3" fmla="*/ 30 h 801"/>
                <a:gd name="T4" fmla="*/ 7 w 694"/>
                <a:gd name="T5" fmla="*/ 257 h 801"/>
                <a:gd name="T6" fmla="*/ 687 w 694"/>
                <a:gd name="T7" fmla="*/ 211 h 801"/>
                <a:gd name="T8" fmla="*/ 7 w 694"/>
                <a:gd name="T9" fmla="*/ 438 h 801"/>
                <a:gd name="T10" fmla="*/ 687 w 694"/>
                <a:gd name="T11" fmla="*/ 438 h 801"/>
                <a:gd name="T12" fmla="*/ 52 w 694"/>
                <a:gd name="T13" fmla="*/ 620 h 801"/>
                <a:gd name="T14" fmla="*/ 687 w 694"/>
                <a:gd name="T15" fmla="*/ 665 h 801"/>
                <a:gd name="T16" fmla="*/ 52 w 694"/>
                <a:gd name="T17" fmla="*/ 801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4" h="801">
                  <a:moveTo>
                    <a:pt x="7" y="75"/>
                  </a:moveTo>
                  <a:cubicBezTo>
                    <a:pt x="324" y="37"/>
                    <a:pt x="642" y="0"/>
                    <a:pt x="642" y="30"/>
                  </a:cubicBezTo>
                  <a:cubicBezTo>
                    <a:pt x="642" y="60"/>
                    <a:pt x="0" y="227"/>
                    <a:pt x="7" y="257"/>
                  </a:cubicBezTo>
                  <a:cubicBezTo>
                    <a:pt x="14" y="287"/>
                    <a:pt x="687" y="181"/>
                    <a:pt x="687" y="211"/>
                  </a:cubicBezTo>
                  <a:cubicBezTo>
                    <a:pt x="687" y="241"/>
                    <a:pt x="7" y="400"/>
                    <a:pt x="7" y="438"/>
                  </a:cubicBezTo>
                  <a:cubicBezTo>
                    <a:pt x="7" y="476"/>
                    <a:pt x="680" y="408"/>
                    <a:pt x="687" y="438"/>
                  </a:cubicBezTo>
                  <a:cubicBezTo>
                    <a:pt x="694" y="468"/>
                    <a:pt x="52" y="582"/>
                    <a:pt x="52" y="620"/>
                  </a:cubicBezTo>
                  <a:cubicBezTo>
                    <a:pt x="52" y="658"/>
                    <a:pt x="687" y="635"/>
                    <a:pt x="687" y="665"/>
                  </a:cubicBezTo>
                  <a:cubicBezTo>
                    <a:pt x="687" y="695"/>
                    <a:pt x="369" y="748"/>
                    <a:pt x="52" y="80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50"/>
            <p:cNvSpPr>
              <a:spLocks noChangeShapeType="1"/>
            </p:cNvSpPr>
            <p:nvPr/>
          </p:nvSpPr>
          <p:spPr bwMode="auto">
            <a:xfrm flipV="1">
              <a:off x="515937" y="4556126"/>
              <a:ext cx="0" cy="1800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51"/>
            <p:cNvSpPr>
              <a:spLocks noChangeShapeType="1"/>
            </p:cNvSpPr>
            <p:nvPr/>
          </p:nvSpPr>
          <p:spPr bwMode="auto">
            <a:xfrm>
              <a:off x="515937" y="6356351"/>
              <a:ext cx="21605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 Box 52"/>
            <p:cNvSpPr txBox="1">
              <a:spLocks noChangeArrowheads="1"/>
            </p:cNvSpPr>
            <p:nvPr/>
          </p:nvSpPr>
          <p:spPr bwMode="auto">
            <a:xfrm>
              <a:off x="2444750" y="6396039"/>
              <a:ext cx="53022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{q}</a:t>
              </a:r>
              <a:endParaRPr lang="ru-RU" altLang="en-US"/>
            </a:p>
          </p:txBody>
        </p:sp>
        <p:sp>
          <p:nvSpPr>
            <p:cNvPr id="25" name="Text Box 53"/>
            <p:cNvSpPr txBox="1">
              <a:spLocks noChangeArrowheads="1"/>
            </p:cNvSpPr>
            <p:nvPr/>
          </p:nvSpPr>
          <p:spPr bwMode="auto">
            <a:xfrm>
              <a:off x="0" y="4435476"/>
              <a:ext cx="5302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dirty="0"/>
                <a:t>{p}</a:t>
              </a:r>
              <a:endParaRPr lang="ru-RU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4834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7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208" y="64122"/>
            <a:ext cx="8979108" cy="536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Degrees of freedom (DOF)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76275" y="819150"/>
            <a:ext cx="7798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DOF = parameters that fully specify the geometry of a system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6275" y="1499799"/>
            <a:ext cx="5726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The number of DOFs:  3N – (# of constraints)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57495" y="3454658"/>
            <a:ext cx="523875" cy="504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3850" y="2084561"/>
            <a:ext cx="2324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 atom: 3*1 = 3 DOFs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22414" y="4511748"/>
                <a:ext cx="13401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DOFs: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414" y="4511748"/>
                <a:ext cx="1340175" cy="369332"/>
              </a:xfrm>
              <a:prstGeom prst="rect">
                <a:avLst/>
              </a:prstGeom>
              <a:blipFill>
                <a:blip r:embed="rId2"/>
                <a:stretch>
                  <a:fillRect l="-363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9"/>
          <p:cNvSpPr/>
          <p:nvPr/>
        </p:nvSpPr>
        <p:spPr>
          <a:xfrm>
            <a:off x="3439500" y="3257907"/>
            <a:ext cx="523875" cy="504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437201" y="2087498"/>
            <a:ext cx="3278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Diatomic molecule: 3*2 = 6 DOFs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206104" y="2903417"/>
                <a:ext cx="26016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DOFs: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</a:p>
              <a:p>
                <a:r>
                  <a:rPr lang="en-US" dirty="0" smtClean="0"/>
                  <a:t>(Cartesian)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6104" y="2903417"/>
                <a:ext cx="2601610" cy="646331"/>
              </a:xfrm>
              <a:prstGeom prst="rect">
                <a:avLst/>
              </a:prstGeom>
              <a:blipFill>
                <a:blip r:embed="rId3"/>
                <a:stretch>
                  <a:fillRect l="-1874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/>
          <p:cNvSpPr/>
          <p:nvPr/>
        </p:nvSpPr>
        <p:spPr>
          <a:xfrm>
            <a:off x="4685791" y="2888306"/>
            <a:ext cx="523875" cy="504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076272" y="4511748"/>
                <a:ext cx="29700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DOFs: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 smtClean="0"/>
                  <a:t> (polar)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6272" y="4511748"/>
                <a:ext cx="2970044" cy="369332"/>
              </a:xfrm>
              <a:prstGeom prst="rect">
                <a:avLst/>
              </a:prstGeom>
              <a:blipFill>
                <a:blip r:embed="rId4"/>
                <a:stretch>
                  <a:fillRect l="-1848" t="-8197" r="-102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009832" y="6017680"/>
                <a:ext cx="29941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DOFs: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 smtClean="0"/>
                  <a:t> (internal)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9832" y="6017680"/>
                <a:ext cx="2994153" cy="369332"/>
              </a:xfrm>
              <a:prstGeom prst="rect">
                <a:avLst/>
              </a:prstGeom>
              <a:blipFill>
                <a:blip r:embed="rId5"/>
                <a:stretch>
                  <a:fillRect l="-1833" t="-8197" r="-1222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905777" y="3140719"/>
            <a:ext cx="1056812" cy="977384"/>
            <a:chOff x="905777" y="3140719"/>
            <a:chExt cx="1056812" cy="977384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1319432" y="3704448"/>
              <a:ext cx="643157" cy="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905777" y="3704448"/>
              <a:ext cx="413655" cy="413655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1319432" y="3140719"/>
              <a:ext cx="0" cy="563729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3252928" y="2948177"/>
            <a:ext cx="1056812" cy="977384"/>
            <a:chOff x="905777" y="3140719"/>
            <a:chExt cx="1056812" cy="977384"/>
          </a:xfrm>
        </p:grpSpPr>
        <p:cxnSp>
          <p:nvCxnSpPr>
            <p:cNvPr id="24" name="Straight Arrow Connector 23"/>
            <p:cNvCxnSpPr/>
            <p:nvPr/>
          </p:nvCxnSpPr>
          <p:spPr>
            <a:xfrm>
              <a:off x="1319432" y="3704448"/>
              <a:ext cx="643157" cy="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905777" y="3704448"/>
              <a:ext cx="413655" cy="413655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1319432" y="3140719"/>
              <a:ext cx="0" cy="563729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4535170" y="2588507"/>
            <a:ext cx="1056812" cy="977384"/>
            <a:chOff x="905777" y="3140719"/>
            <a:chExt cx="1056812" cy="977384"/>
          </a:xfrm>
        </p:grpSpPr>
        <p:cxnSp>
          <p:nvCxnSpPr>
            <p:cNvPr id="28" name="Straight Arrow Connector 27"/>
            <p:cNvCxnSpPr/>
            <p:nvPr/>
          </p:nvCxnSpPr>
          <p:spPr>
            <a:xfrm>
              <a:off x="1319432" y="3704448"/>
              <a:ext cx="643157" cy="0"/>
            </a:xfrm>
            <a:prstGeom prst="straightConnector1">
              <a:avLst/>
            </a:prstGeom>
            <a:ln w="635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905777" y="3704448"/>
              <a:ext cx="413655" cy="413655"/>
            </a:xfrm>
            <a:prstGeom prst="straightConnector1">
              <a:avLst/>
            </a:prstGeom>
            <a:ln w="635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1319432" y="3140719"/>
              <a:ext cx="0" cy="563729"/>
            </a:xfrm>
            <a:prstGeom prst="straightConnector1">
              <a:avLst/>
            </a:prstGeom>
            <a:ln w="635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3252928" y="4342296"/>
            <a:ext cx="1956738" cy="1037255"/>
            <a:chOff x="3252928" y="4342296"/>
            <a:chExt cx="1956738" cy="1037255"/>
          </a:xfrm>
        </p:grpSpPr>
        <p:sp>
          <p:nvSpPr>
            <p:cNvPr id="41" name="Oval 40"/>
            <p:cNvSpPr/>
            <p:nvPr/>
          </p:nvSpPr>
          <p:spPr>
            <a:xfrm>
              <a:off x="3439500" y="4711897"/>
              <a:ext cx="523875" cy="5048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685791" y="4342296"/>
              <a:ext cx="523875" cy="5048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3252928" y="4402167"/>
              <a:ext cx="1056812" cy="977384"/>
              <a:chOff x="905777" y="3140719"/>
              <a:chExt cx="1056812" cy="977384"/>
            </a:xfrm>
          </p:grpSpPr>
          <p:cxnSp>
            <p:nvCxnSpPr>
              <p:cNvPr id="44" name="Straight Arrow Connector 43"/>
              <p:cNvCxnSpPr/>
              <p:nvPr/>
            </p:nvCxnSpPr>
            <p:spPr>
              <a:xfrm>
                <a:off x="1319432" y="3704448"/>
                <a:ext cx="643157" cy="0"/>
              </a:xfrm>
              <a:prstGeom prst="straightConnector1">
                <a:avLst/>
              </a:prstGeom>
              <a:ln w="635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flipH="1">
                <a:off x="905777" y="3704448"/>
                <a:ext cx="413655" cy="413655"/>
              </a:xfrm>
              <a:prstGeom prst="straightConnector1">
                <a:avLst/>
              </a:prstGeom>
              <a:ln w="635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 flipV="1">
                <a:off x="1319432" y="3140719"/>
                <a:ext cx="0" cy="563729"/>
              </a:xfrm>
              <a:prstGeom prst="straightConnector1">
                <a:avLst/>
              </a:prstGeom>
              <a:ln w="635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2" name="Straight Arrow Connector 61"/>
            <p:cNvCxnSpPr/>
            <p:nvPr/>
          </p:nvCxnSpPr>
          <p:spPr>
            <a:xfrm flipV="1">
              <a:off x="3701437" y="4594708"/>
              <a:ext cx="1246291" cy="330694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3701437" y="4964309"/>
              <a:ext cx="1275524" cy="369602"/>
            </a:xfrm>
            <a:prstGeom prst="line">
              <a:avLst/>
            </a:prstGeom>
            <a:ln w="635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4947728" y="4648692"/>
              <a:ext cx="0" cy="637683"/>
            </a:xfrm>
            <a:prstGeom prst="line">
              <a:avLst/>
            </a:prstGeom>
            <a:ln w="635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Arc 68"/>
            <p:cNvSpPr/>
            <p:nvPr/>
          </p:nvSpPr>
          <p:spPr>
            <a:xfrm rot="7309561">
              <a:off x="3468515" y="4714042"/>
              <a:ext cx="637293" cy="619125"/>
            </a:xfrm>
            <a:prstGeom prst="arc">
              <a:avLst>
                <a:gd name="adj1" fmla="val 14970318"/>
                <a:gd name="adj2" fmla="val 1519956"/>
              </a:avLst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Arc 69"/>
            <p:cNvSpPr/>
            <p:nvPr/>
          </p:nvSpPr>
          <p:spPr>
            <a:xfrm rot="2696272">
              <a:off x="3999263" y="4721416"/>
              <a:ext cx="637293" cy="619125"/>
            </a:xfrm>
            <a:prstGeom prst="arc">
              <a:avLst>
                <a:gd name="adj1" fmla="val 14970318"/>
                <a:gd name="adj2" fmla="val 21545139"/>
              </a:avLst>
            </a:prstGeom>
            <a:ln w="635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525225" y="5671548"/>
            <a:ext cx="1770166" cy="977384"/>
            <a:chOff x="3525225" y="5671548"/>
            <a:chExt cx="1770166" cy="977384"/>
          </a:xfrm>
        </p:grpSpPr>
        <p:sp>
          <p:nvSpPr>
            <p:cNvPr id="51" name="Oval 50"/>
            <p:cNvSpPr/>
            <p:nvPr/>
          </p:nvSpPr>
          <p:spPr>
            <a:xfrm>
              <a:off x="3525225" y="6144107"/>
              <a:ext cx="523875" cy="5048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4771516" y="5774506"/>
              <a:ext cx="523875" cy="5048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3988161" y="5671548"/>
              <a:ext cx="1056812" cy="977384"/>
              <a:chOff x="905777" y="3140719"/>
              <a:chExt cx="1056812" cy="977384"/>
            </a:xfrm>
          </p:grpSpPr>
          <p:cxnSp>
            <p:nvCxnSpPr>
              <p:cNvPr id="54" name="Straight Arrow Connector 53"/>
              <p:cNvCxnSpPr/>
              <p:nvPr/>
            </p:nvCxnSpPr>
            <p:spPr>
              <a:xfrm>
                <a:off x="1319432" y="3704448"/>
                <a:ext cx="643157" cy="0"/>
              </a:xfrm>
              <a:prstGeom prst="straightConnector1">
                <a:avLst/>
              </a:prstGeom>
              <a:ln w="635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 flipH="1">
                <a:off x="905777" y="3704448"/>
                <a:ext cx="413655" cy="413655"/>
              </a:xfrm>
              <a:prstGeom prst="straightConnector1">
                <a:avLst/>
              </a:prstGeom>
              <a:ln w="635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 flipV="1">
                <a:off x="1319432" y="3140719"/>
                <a:ext cx="0" cy="563729"/>
              </a:xfrm>
              <a:prstGeom prst="straightConnector1">
                <a:avLst/>
              </a:prstGeom>
              <a:ln w="635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Connector 71"/>
            <p:cNvCxnSpPr/>
            <p:nvPr/>
          </p:nvCxnSpPr>
          <p:spPr>
            <a:xfrm flipV="1">
              <a:off x="3843802" y="6049054"/>
              <a:ext cx="1278608" cy="347466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/>
          <p:cNvCxnSpPr/>
          <p:nvPr/>
        </p:nvCxnSpPr>
        <p:spPr>
          <a:xfrm>
            <a:off x="4345691" y="6331017"/>
            <a:ext cx="1275524" cy="369602"/>
          </a:xfrm>
          <a:prstGeom prst="line">
            <a:avLst/>
          </a:prstGeom>
          <a:ln w="635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055305" y="5960489"/>
            <a:ext cx="0" cy="637683"/>
          </a:xfrm>
          <a:prstGeom prst="line">
            <a:avLst/>
          </a:prstGeom>
          <a:ln w="635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Arc 48"/>
          <p:cNvSpPr/>
          <p:nvPr/>
        </p:nvSpPr>
        <p:spPr>
          <a:xfrm rot="7309561">
            <a:off x="4112769" y="6080750"/>
            <a:ext cx="637293" cy="619125"/>
          </a:xfrm>
          <a:prstGeom prst="arc">
            <a:avLst>
              <a:gd name="adj1" fmla="val 14970318"/>
              <a:gd name="adj2" fmla="val 3867132"/>
            </a:avLst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c 49"/>
          <p:cNvSpPr/>
          <p:nvPr/>
        </p:nvSpPr>
        <p:spPr>
          <a:xfrm rot="2696272">
            <a:off x="4445585" y="6111988"/>
            <a:ext cx="455862" cy="550050"/>
          </a:xfrm>
          <a:prstGeom prst="arc">
            <a:avLst>
              <a:gd name="adj1" fmla="val 14970318"/>
              <a:gd name="adj2" fmla="val 21545139"/>
            </a:avLst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75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0" grpId="0" animBg="1"/>
      <p:bldP spid="11" grpId="0"/>
      <p:bldP spid="12" grpId="0"/>
      <p:bldP spid="13" grpId="0" animBg="1"/>
      <p:bldP spid="14" grpId="0"/>
      <p:bldP spid="15" grpId="0"/>
      <p:bldP spid="49" grpId="0" animBg="1"/>
      <p:bldP spid="5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208" y="64122"/>
            <a:ext cx="8979108" cy="536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Degrees of freedom (DOF)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43031" y="917778"/>
            <a:ext cx="4343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Triatomic molecule: 3*3 = 9 DOFs</a:t>
            </a:r>
          </a:p>
        </p:txBody>
      </p:sp>
      <p:sp>
        <p:nvSpPr>
          <p:cNvPr id="10" name="Oval 9"/>
          <p:cNvSpPr/>
          <p:nvPr/>
        </p:nvSpPr>
        <p:spPr>
          <a:xfrm>
            <a:off x="394984" y="2632403"/>
            <a:ext cx="523875" cy="504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15804" y="4339441"/>
                <a:ext cx="364939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DOFs: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</a:p>
              <a:p>
                <a:r>
                  <a:rPr lang="en-US" dirty="0" smtClean="0"/>
                  <a:t>(Cartesian)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804" y="4339441"/>
                <a:ext cx="3649397" cy="646331"/>
              </a:xfrm>
              <a:prstGeom prst="rect">
                <a:avLst/>
              </a:prstGeom>
              <a:blipFill>
                <a:blip r:embed="rId3"/>
                <a:stretch>
                  <a:fillRect l="-1505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/>
          <p:cNvSpPr/>
          <p:nvPr/>
        </p:nvSpPr>
        <p:spPr>
          <a:xfrm>
            <a:off x="1669850" y="2002541"/>
            <a:ext cx="523875" cy="504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208412" y="2322673"/>
            <a:ext cx="1056812" cy="977384"/>
            <a:chOff x="905777" y="3140719"/>
            <a:chExt cx="1056812" cy="977384"/>
          </a:xfrm>
        </p:grpSpPr>
        <p:cxnSp>
          <p:nvCxnSpPr>
            <p:cNvPr id="24" name="Straight Arrow Connector 23"/>
            <p:cNvCxnSpPr/>
            <p:nvPr/>
          </p:nvCxnSpPr>
          <p:spPr>
            <a:xfrm>
              <a:off x="1319432" y="3704448"/>
              <a:ext cx="643157" cy="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905777" y="3704448"/>
              <a:ext cx="413655" cy="413655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1319432" y="3140719"/>
              <a:ext cx="0" cy="563729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1519229" y="1702742"/>
            <a:ext cx="1056812" cy="977384"/>
            <a:chOff x="905777" y="3140719"/>
            <a:chExt cx="1056812" cy="977384"/>
          </a:xfrm>
        </p:grpSpPr>
        <p:cxnSp>
          <p:nvCxnSpPr>
            <p:cNvPr id="28" name="Straight Arrow Connector 27"/>
            <p:cNvCxnSpPr/>
            <p:nvPr/>
          </p:nvCxnSpPr>
          <p:spPr>
            <a:xfrm>
              <a:off x="1319432" y="3704448"/>
              <a:ext cx="643157" cy="0"/>
            </a:xfrm>
            <a:prstGeom prst="straightConnector1">
              <a:avLst/>
            </a:prstGeom>
            <a:ln w="635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905777" y="3704448"/>
              <a:ext cx="413655" cy="413655"/>
            </a:xfrm>
            <a:prstGeom prst="straightConnector1">
              <a:avLst/>
            </a:prstGeom>
            <a:ln w="635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1319432" y="3140719"/>
              <a:ext cx="0" cy="563729"/>
            </a:xfrm>
            <a:prstGeom prst="straightConnector1">
              <a:avLst/>
            </a:prstGeom>
            <a:ln w="635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Oval 46"/>
          <p:cNvSpPr/>
          <p:nvPr/>
        </p:nvSpPr>
        <p:spPr>
          <a:xfrm>
            <a:off x="2198256" y="3105256"/>
            <a:ext cx="523875" cy="504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2047635" y="2805457"/>
            <a:ext cx="1056812" cy="977384"/>
            <a:chOff x="905777" y="3140719"/>
            <a:chExt cx="1056812" cy="977384"/>
          </a:xfrm>
        </p:grpSpPr>
        <p:cxnSp>
          <p:nvCxnSpPr>
            <p:cNvPr id="49" name="Straight Arrow Connector 48"/>
            <p:cNvCxnSpPr/>
            <p:nvPr/>
          </p:nvCxnSpPr>
          <p:spPr>
            <a:xfrm>
              <a:off x="1319432" y="3704448"/>
              <a:ext cx="643157" cy="0"/>
            </a:xfrm>
            <a:prstGeom prst="straightConnector1">
              <a:avLst/>
            </a:prstGeom>
            <a:ln w="635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>
              <a:off x="905777" y="3704448"/>
              <a:ext cx="413655" cy="413655"/>
            </a:xfrm>
            <a:prstGeom prst="straightConnector1">
              <a:avLst/>
            </a:prstGeom>
            <a:ln w="635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1319432" y="3140719"/>
              <a:ext cx="0" cy="563729"/>
            </a:xfrm>
            <a:prstGeom prst="straightConnector1">
              <a:avLst/>
            </a:prstGeom>
            <a:ln w="635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Oval 57"/>
          <p:cNvSpPr/>
          <p:nvPr/>
        </p:nvSpPr>
        <p:spPr>
          <a:xfrm>
            <a:off x="5522722" y="2405234"/>
            <a:ext cx="523875" cy="504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6797588" y="1775372"/>
            <a:ext cx="523875" cy="504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/>
          <p:cNvGrpSpPr/>
          <p:nvPr/>
        </p:nvGrpSpPr>
        <p:grpSpPr>
          <a:xfrm>
            <a:off x="5670709" y="976805"/>
            <a:ext cx="2686004" cy="2588182"/>
            <a:chOff x="264517" y="2175534"/>
            <a:chExt cx="2686004" cy="2588182"/>
          </a:xfrm>
        </p:grpSpPr>
        <p:cxnSp>
          <p:nvCxnSpPr>
            <p:cNvPr id="61" name="Straight Arrow Connector 60"/>
            <p:cNvCxnSpPr/>
            <p:nvPr/>
          </p:nvCxnSpPr>
          <p:spPr>
            <a:xfrm>
              <a:off x="1319432" y="3704448"/>
              <a:ext cx="1631089" cy="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H="1">
              <a:off x="264517" y="3704448"/>
              <a:ext cx="1054916" cy="1059268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H="1" flipV="1">
              <a:off x="1277509" y="2175534"/>
              <a:ext cx="41923" cy="1528915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Oval 73"/>
          <p:cNvSpPr/>
          <p:nvPr/>
        </p:nvSpPr>
        <p:spPr>
          <a:xfrm>
            <a:off x="7325994" y="2878087"/>
            <a:ext cx="523875" cy="504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/>
          <p:cNvGrpSpPr/>
          <p:nvPr/>
        </p:nvGrpSpPr>
        <p:grpSpPr>
          <a:xfrm rot="20684005">
            <a:off x="5604018" y="957858"/>
            <a:ext cx="2686004" cy="2588182"/>
            <a:chOff x="264517" y="2175534"/>
            <a:chExt cx="2686004" cy="2588182"/>
          </a:xfrm>
        </p:grpSpPr>
        <p:cxnSp>
          <p:nvCxnSpPr>
            <p:cNvPr id="84" name="Straight Arrow Connector 83"/>
            <p:cNvCxnSpPr/>
            <p:nvPr/>
          </p:nvCxnSpPr>
          <p:spPr>
            <a:xfrm>
              <a:off x="1319432" y="3704448"/>
              <a:ext cx="1631089" cy="0"/>
            </a:xfrm>
            <a:prstGeom prst="straightConnector1">
              <a:avLst/>
            </a:prstGeom>
            <a:ln w="63500">
              <a:solidFill>
                <a:srgbClr val="0000FF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flipH="1">
              <a:off x="264517" y="3704448"/>
              <a:ext cx="1054916" cy="1059268"/>
            </a:xfrm>
            <a:prstGeom prst="straightConnector1">
              <a:avLst/>
            </a:prstGeom>
            <a:ln w="63500">
              <a:solidFill>
                <a:srgbClr val="0000FF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flipH="1" flipV="1">
              <a:off x="1277509" y="2175534"/>
              <a:ext cx="41923" cy="1528915"/>
            </a:xfrm>
            <a:prstGeom prst="straightConnector1">
              <a:avLst/>
            </a:prstGeom>
            <a:ln w="63500">
              <a:solidFill>
                <a:srgbClr val="0000FF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Connector 19"/>
          <p:cNvCxnSpPr/>
          <p:nvPr/>
        </p:nvCxnSpPr>
        <p:spPr>
          <a:xfrm flipV="1">
            <a:off x="5784659" y="2048617"/>
            <a:ext cx="1274866" cy="609029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041770" y="2027784"/>
            <a:ext cx="546161" cy="1102715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Arc 33"/>
          <p:cNvSpPr/>
          <p:nvPr/>
        </p:nvSpPr>
        <p:spPr>
          <a:xfrm rot="9073448">
            <a:off x="6609944" y="1609080"/>
            <a:ext cx="759770" cy="858240"/>
          </a:xfrm>
          <a:prstGeom prst="arc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/>
              <p:cNvSpPr txBox="1"/>
              <p:nvPr/>
            </p:nvSpPr>
            <p:spPr>
              <a:xfrm>
                <a:off x="4118462" y="3994695"/>
                <a:ext cx="17598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DOFs (internal):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i="1" dirty="0" smtClean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8462" y="3994695"/>
                <a:ext cx="1759841" cy="369332"/>
              </a:xfrm>
              <a:prstGeom prst="rect">
                <a:avLst/>
              </a:prstGeom>
              <a:blipFill>
                <a:blip r:embed="rId4"/>
                <a:stretch>
                  <a:fillRect l="-312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4118462" y="4616440"/>
                <a:ext cx="448616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dirty="0"/>
                  <a:t> – position of the center of mass (COM)</a:t>
                </a: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8462" y="4616440"/>
                <a:ext cx="4486165" cy="369332"/>
              </a:xfrm>
              <a:prstGeom prst="rect">
                <a:avLst/>
              </a:prstGeom>
              <a:blipFill>
                <a:blip r:embed="rId5"/>
                <a:stretch>
                  <a:fillRect t="-8197" r="-408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4184853" y="5069293"/>
                <a:ext cx="491389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</a:rPr>
                  <a:t> </a:t>
                </a:r>
                <a:r>
                  <a:rPr lang="en-US" dirty="0"/>
                  <a:t>– angles the molecular inertia axes form with </a:t>
                </a:r>
                <a:r>
                  <a:rPr lang="en-US" dirty="0" smtClean="0"/>
                  <a:t>the </a:t>
                </a:r>
                <a:r>
                  <a:rPr lang="en-US" dirty="0"/>
                  <a:t>external (Cartesian) coordinate system</a:t>
                </a: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853" y="5069293"/>
                <a:ext cx="4913895" cy="646331"/>
              </a:xfrm>
              <a:prstGeom prst="rect">
                <a:avLst/>
              </a:prstGeom>
              <a:blipFill>
                <a:blip r:embed="rId6"/>
                <a:stretch>
                  <a:fillRect l="-991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4118462" y="5744796"/>
                <a:ext cx="30219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en-US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dirty="0"/>
                  <a:t>- interatomic distances</a:t>
                </a: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8462" y="5744796"/>
                <a:ext cx="3021981" cy="369332"/>
              </a:xfrm>
              <a:prstGeom prst="rect">
                <a:avLst/>
              </a:prstGeom>
              <a:blipFill>
                <a:blip r:embed="rId7"/>
                <a:stretch>
                  <a:fillRect t="-8197" r="-1414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4113012" y="6178515"/>
                <a:ext cx="35305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123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B050"/>
                    </a:solidFill>
                  </a:rPr>
                  <a:t> </a:t>
                </a:r>
                <a:r>
                  <a:rPr lang="en-US" dirty="0"/>
                  <a:t>- an angle between two bonds</a:t>
                </a: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3012" y="6178515"/>
                <a:ext cx="3530582" cy="369332"/>
              </a:xfrm>
              <a:prstGeom prst="rect">
                <a:avLst/>
              </a:prstGeom>
              <a:blipFill>
                <a:blip r:embed="rId8"/>
                <a:stretch>
                  <a:fillRect t="-10000" r="-691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863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 animBg="1"/>
      <p:bldP spid="47" grpId="0" animBg="1"/>
      <p:bldP spid="58" grpId="0" animBg="1"/>
      <p:bldP spid="59" grpId="0" animBg="1"/>
      <p:bldP spid="74" grpId="0" animBg="1"/>
      <p:bldP spid="34" grpId="0" animBg="1"/>
      <p:bldP spid="87" grpId="0"/>
      <p:bldP spid="35" grpId="0"/>
      <p:bldP spid="36" grpId="0"/>
      <p:bldP spid="37" grpId="0"/>
      <p:bldP spid="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222365" y="4056542"/>
            <a:ext cx="2124076" cy="201088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286A-345C-4F86-90F8-425F8081F4C8}" type="slidenum">
              <a:rPr lang="en-US" smtClean="0"/>
              <a:t>26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800682" y="107283"/>
            <a:ext cx="3542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Hamiltonian Dynamics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200150" y="1219200"/>
                <a:ext cx="7329955" cy="7789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,…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150" y="1219200"/>
                <a:ext cx="7329955" cy="7789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2800682" y="2339491"/>
            <a:ext cx="1958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Kinetic energy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53100" y="2355995"/>
            <a:ext cx="2227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Potential energy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3475" y="2154824"/>
            <a:ext cx="1900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Total energy</a:t>
            </a:r>
          </a:p>
          <a:p>
            <a:pPr algn="ctr"/>
            <a:r>
              <a:rPr lang="en-US" sz="2400" dirty="0" smtClean="0"/>
              <a:t>(Hamiltonian)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460634" y="4138895"/>
                <a:ext cx="1351972" cy="8570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0634" y="4138895"/>
                <a:ext cx="1351972" cy="8570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460634" y="4997371"/>
                <a:ext cx="1632498" cy="8570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0634" y="4997371"/>
                <a:ext cx="1632498" cy="8570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706087" y="3253517"/>
            <a:ext cx="3156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Hamiltonian EOM</a:t>
            </a:r>
          </a:p>
          <a:p>
            <a:pPr algn="ctr"/>
            <a:r>
              <a:rPr lang="en-US" sz="2000" dirty="0" smtClean="0"/>
              <a:t>(generate an NVE ensemble)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4890229" y="3429000"/>
            <a:ext cx="3799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In </a:t>
            </a:r>
            <a:r>
              <a:rPr lang="en-US" sz="2000" dirty="0"/>
              <a:t>a</a:t>
            </a:r>
            <a:r>
              <a:rPr lang="en-US" sz="2000" dirty="0" smtClean="0"/>
              <a:t> nutshell: </a:t>
            </a:r>
            <a:r>
              <a:rPr lang="en-US" sz="2000" b="1" dirty="0" smtClean="0">
                <a:solidFill>
                  <a:srgbClr val="0000FF"/>
                </a:solidFill>
              </a:rPr>
              <a:t>Newton’s second law</a:t>
            </a:r>
            <a:endParaRPr lang="en-US" sz="2000" b="1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4932518" y="4150171"/>
                <a:ext cx="1931811" cy="7872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518" y="4150171"/>
                <a:ext cx="1931811" cy="7872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4932518" y="5002195"/>
                <a:ext cx="3313343" cy="8570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518" y="5002195"/>
                <a:ext cx="3313343" cy="8570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931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1" grpId="0"/>
      <p:bldP spid="12" grpId="0"/>
      <p:bldP spid="17" grpId="0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90550" y="965383"/>
            <a:ext cx="2028353" cy="1113001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132683" y="4896579"/>
            <a:ext cx="40692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Where to get U?  </a:t>
            </a:r>
            <a:endParaRPr lang="en-US" sz="24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Model </a:t>
            </a:r>
            <a:r>
              <a:rPr lang="en-US" sz="2400" dirty="0" smtClean="0"/>
              <a:t>Problems (here)</a:t>
            </a: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Force Fields (next)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Quantum </a:t>
            </a:r>
            <a:r>
              <a:rPr lang="en-US" sz="2400" dirty="0" smtClean="0"/>
              <a:t>Mechanics (later)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286A-345C-4F86-90F8-425F8081F4C8}" type="slidenum">
              <a:rPr lang="en-US" smtClean="0"/>
              <a:t>27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36754" y="1130131"/>
                <a:ext cx="1335943" cy="7645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754" y="1130131"/>
                <a:ext cx="1335943" cy="76450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95858" y="965384"/>
                <a:ext cx="631608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what this really means: we compute the </a:t>
                </a:r>
                <a:r>
                  <a:rPr lang="en-US" dirty="0" err="1" smtClean="0"/>
                  <a:t>x,y</a:t>
                </a:r>
                <a:r>
                  <a:rPr lang="en-US" dirty="0" smtClean="0"/>
                  <a:t>, and z components of</a:t>
                </a:r>
              </a:p>
              <a:p>
                <a:r>
                  <a:rPr lang="en-US" dirty="0" smtClean="0"/>
                  <a:t>the forces acting on all particles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 smtClean="0"/>
                  <a:t> just by taking derivatives of the</a:t>
                </a:r>
              </a:p>
              <a:p>
                <a:r>
                  <a:rPr lang="en-US" dirty="0" smtClean="0"/>
                  <a:t>potential energy w.r.t. the corresponding coordinate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5858" y="965384"/>
                <a:ext cx="6316088" cy="923330"/>
              </a:xfrm>
              <a:prstGeom prst="rect">
                <a:avLst/>
              </a:prstGeom>
              <a:blipFill>
                <a:blip r:embed="rId3"/>
                <a:stretch>
                  <a:fillRect l="-869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3391232" y="97758"/>
            <a:ext cx="2119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Forces in MD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90550" y="2481701"/>
            <a:ext cx="1635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explicitly: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091133" y="2394348"/>
                <a:ext cx="1280094" cy="5720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1133" y="2394348"/>
                <a:ext cx="1280094" cy="5720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67275" y="2395543"/>
                <a:ext cx="1289392" cy="5740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275" y="2395543"/>
                <a:ext cx="1289392" cy="5740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545888" y="2414441"/>
                <a:ext cx="1255087" cy="5720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5888" y="2414441"/>
                <a:ext cx="1255087" cy="57201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091133" y="3096592"/>
                <a:ext cx="1290738" cy="5720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1133" y="3096592"/>
                <a:ext cx="1290738" cy="57201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867275" y="3097787"/>
                <a:ext cx="1300036" cy="5740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275" y="3097787"/>
                <a:ext cx="1300036" cy="57400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545888" y="3116685"/>
                <a:ext cx="1265731" cy="5720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5888" y="3116685"/>
                <a:ext cx="1265731" cy="57201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5030748" y="3534757"/>
            <a:ext cx="43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…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091133" y="4037884"/>
                <a:ext cx="1383456" cy="5720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1133" y="4037884"/>
                <a:ext cx="1383456" cy="57201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867275" y="4039079"/>
                <a:ext cx="1397498" cy="5740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275" y="4039079"/>
                <a:ext cx="1397498" cy="57400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545888" y="4057977"/>
                <a:ext cx="1331262" cy="5720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5888" y="4057977"/>
                <a:ext cx="1331262" cy="57201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590550" y="4629993"/>
            <a:ext cx="35337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Force and energy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evaluations – are the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most expensive 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(time consuming)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parts of MD simulations</a:t>
            </a:r>
          </a:p>
        </p:txBody>
      </p:sp>
    </p:spTree>
    <p:extLst>
      <p:ext uri="{BB962C8B-B14F-4D97-AF65-F5344CB8AC3E}">
        <p14:creationId xmlns:p14="http://schemas.microsoft.com/office/powerpoint/2010/main" val="77934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91232" y="97758"/>
            <a:ext cx="2119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Forces in MD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1022755" y="4162290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def</a:t>
            </a:r>
            <a:r>
              <a:rPr lang="en-US" dirty="0"/>
              <a:t> </a:t>
            </a:r>
            <a:r>
              <a:rPr lang="en-US" dirty="0" err="1"/>
              <a:t>compute_model</a:t>
            </a:r>
            <a:r>
              <a:rPr lang="en-US" dirty="0"/>
              <a:t>(q, </a:t>
            </a:r>
            <a:r>
              <a:rPr lang="en-US" dirty="0" err="1"/>
              <a:t>params</a:t>
            </a:r>
            <a:r>
              <a:rPr lang="en-US" dirty="0"/>
              <a:t>, </a:t>
            </a:r>
            <a:r>
              <a:rPr lang="en-US" dirty="0" err="1"/>
              <a:t>full_id</a:t>
            </a:r>
            <a:r>
              <a:rPr lang="en-US" dirty="0"/>
              <a:t>):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6768" y="3709119"/>
            <a:ext cx="2635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Defined in Hamiltonian.py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23656" y="4609875"/>
            <a:ext cx="33480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obj.ham_dia.set</a:t>
            </a:r>
            <a:r>
              <a:rPr lang="en-US" sz="1400" dirty="0"/>
              <a:t>(0,0, 0.5*k*x*x*(1.0+0.0j) 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59910" y="4995905"/>
            <a:ext cx="31989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obj.d1ham_dia[</a:t>
            </a:r>
            <a:r>
              <a:rPr lang="en-US" sz="1400" dirty="0" err="1"/>
              <a:t>i</a:t>
            </a:r>
            <a:r>
              <a:rPr lang="en-US" sz="1400" dirty="0"/>
              <a:t>].set(0,0, k*x*(1.0+0.0j) 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02440" y="4562104"/>
                <a:ext cx="833946" cy="4033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440" y="4562104"/>
                <a:ext cx="833946" cy="403316"/>
              </a:xfrm>
              <a:prstGeom prst="rect">
                <a:avLst/>
              </a:prstGeom>
              <a:blipFill>
                <a:blip r:embed="rId2"/>
                <a:stretch>
                  <a:fillRect l="-4380" r="-730" b="-1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02440" y="4995902"/>
                <a:ext cx="602281" cy="3102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𝑑𝐻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400" dirty="0" smtClean="0"/>
                  <a:t>x</a:t>
                </a:r>
                <a:endParaRPr lang="en-US" sz="1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440" y="4995902"/>
                <a:ext cx="602281" cy="310278"/>
              </a:xfrm>
              <a:prstGeom prst="rect">
                <a:avLst/>
              </a:prstGeom>
              <a:blipFill>
                <a:blip r:embed="rId3"/>
                <a:stretch>
                  <a:fillRect l="-8081" t="-2000" r="-17172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5899843" y="4163597"/>
            <a:ext cx="29088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Beware! Here we compute</a:t>
            </a:r>
          </a:p>
          <a:p>
            <a:r>
              <a:rPr lang="en-US" dirty="0" smtClean="0"/>
              <a:t>just the derivative, not</a:t>
            </a:r>
          </a:p>
          <a:p>
            <a:r>
              <a:rPr lang="en-US" dirty="0" smtClean="0"/>
              <a:t>the force, which is a negative</a:t>
            </a:r>
          </a:p>
          <a:p>
            <a:r>
              <a:rPr lang="en-US" dirty="0" smtClean="0"/>
              <a:t>derivative!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 rot="10800000">
            <a:off x="5001085" y="4897201"/>
            <a:ext cx="756535" cy="466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7200" y="828675"/>
            <a:ext cx="8351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Forces must be continuous! </a:t>
            </a:r>
            <a:r>
              <a:rPr lang="en-US" dirty="0" smtClean="0"/>
              <a:t>Or the MD won’t be stable (will produce meaningless data)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447014" y="1382836"/>
                <a:ext cx="2669000" cy="6178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∈[−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,0]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∈[0,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014" y="1382836"/>
                <a:ext cx="2669000" cy="617861"/>
              </a:xfrm>
              <a:prstGeom prst="rect">
                <a:avLst/>
              </a:prstGeom>
              <a:blipFill>
                <a:blip r:embed="rId4"/>
                <a:stretch>
                  <a:fillRect b="-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335133" y="1354995"/>
            <a:ext cx="3373524" cy="1597542"/>
            <a:chOff x="335133" y="1354995"/>
            <a:chExt cx="3373524" cy="1597542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457200" y="2533650"/>
              <a:ext cx="2667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1800225" y="1362075"/>
              <a:ext cx="0" cy="11715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914400" y="1543050"/>
              <a:ext cx="885825" cy="99060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790700" y="1543050"/>
              <a:ext cx="971550" cy="99060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35133" y="1354995"/>
              <a:ext cx="8243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Energy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84989" y="2007330"/>
              <a:ext cx="1223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Coordinate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3812" y="2490872"/>
              <a:ext cx="22461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-a          0           a </a:t>
              </a:r>
              <a:endParaRPr lang="en-US" sz="24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7046566" y="1420489"/>
                <a:ext cx="2097434" cy="6178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∈[−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,0]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∈[0,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6566" y="1420489"/>
                <a:ext cx="2097434" cy="617861"/>
              </a:xfrm>
              <a:prstGeom prst="rect">
                <a:avLst/>
              </a:prstGeom>
              <a:blipFill>
                <a:blip r:embed="rId5"/>
                <a:stretch>
                  <a:fillRect b="-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ight Arrow 28"/>
          <p:cNvSpPr/>
          <p:nvPr/>
        </p:nvSpPr>
        <p:spPr>
          <a:xfrm>
            <a:off x="6137379" y="1529472"/>
            <a:ext cx="692592" cy="3500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689612" y="3114237"/>
            <a:ext cx="5522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Don’t forget the sign!  </a:t>
            </a:r>
            <a:r>
              <a:rPr lang="en-US" dirty="0" smtClean="0"/>
              <a:t>Otherwise the system will blow up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37578" y="5483589"/>
            <a:ext cx="83711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Exercises: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Can you define your Python function for Morse potential?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Can you define your Harmonic potential for 2 particles connected by a spring in 1 D?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01114" y="2218826"/>
            <a:ext cx="4513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This is </a:t>
            </a:r>
            <a:r>
              <a:rPr lang="en-US" sz="2000" b="1" dirty="0" err="1" smtClean="0"/>
              <a:t>gonna</a:t>
            </a:r>
            <a:r>
              <a:rPr lang="en-US" sz="2000" b="1" dirty="0" smtClean="0"/>
              <a:t> be a problematic potential!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6051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 animBg="1"/>
      <p:bldP spid="26" grpId="0"/>
      <p:bldP spid="28" grpId="0"/>
      <p:bldP spid="29" grpId="0" animBg="1"/>
      <p:bldP spid="30" grpId="0"/>
      <p:bldP spid="31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599521" y="3023059"/>
            <a:ext cx="220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</a:rPr>
              <a:t>Verlet</a:t>
            </a:r>
            <a:r>
              <a:rPr lang="en-US" sz="2400" dirty="0" smtClean="0">
                <a:solidFill>
                  <a:srgbClr val="C00000"/>
                </a:solidFill>
              </a:rPr>
              <a:t> algorithm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286A-345C-4F86-90F8-425F8081F4C8}" type="slidenum">
              <a:rPr lang="en-US" smtClean="0"/>
              <a:t>29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97834" y="111651"/>
            <a:ext cx="6568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Solving (integrating) the Hamiltonian EOM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76659" y="876000"/>
                <a:ext cx="5934573" cy="5843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659" y="876000"/>
                <a:ext cx="5934573" cy="5843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48296" y="1600184"/>
                <a:ext cx="5934573" cy="5843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8296" y="1600184"/>
                <a:ext cx="5934573" cy="5843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85148" y="2625771"/>
                <a:ext cx="5638403" cy="6767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48" y="2625771"/>
                <a:ext cx="5638403" cy="6767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85147" y="3251413"/>
                <a:ext cx="4389728" cy="6298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47" y="3251413"/>
                <a:ext cx="4389728" cy="6298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98956" y="5019337"/>
                <a:ext cx="4539769" cy="6164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956" y="5019337"/>
                <a:ext cx="4539769" cy="6164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20472" y="4264607"/>
                <a:ext cx="411907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472" y="4264607"/>
                <a:ext cx="4119076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185122" y="1229558"/>
            <a:ext cx="1727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Taylor series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6" name="Right Brace 15"/>
          <p:cNvSpPr/>
          <p:nvPr/>
        </p:nvSpPr>
        <p:spPr>
          <a:xfrm>
            <a:off x="5943600" y="2536092"/>
            <a:ext cx="514350" cy="1464407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694646" y="4751574"/>
            <a:ext cx="3243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velocity </a:t>
            </a:r>
            <a:r>
              <a:rPr lang="en-US" sz="2400" dirty="0" err="1" smtClean="0">
                <a:solidFill>
                  <a:srgbClr val="008000"/>
                </a:solidFill>
              </a:rPr>
              <a:t>Verlet</a:t>
            </a:r>
            <a:r>
              <a:rPr lang="en-US" sz="2400" dirty="0" smtClean="0">
                <a:solidFill>
                  <a:srgbClr val="008000"/>
                </a:solidFill>
              </a:rPr>
              <a:t> algorithm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18" name="Right Brace 17"/>
          <p:cNvSpPr/>
          <p:nvPr/>
        </p:nvSpPr>
        <p:spPr>
          <a:xfrm>
            <a:off x="5038725" y="4264607"/>
            <a:ext cx="514350" cy="1464407"/>
          </a:xfrm>
          <a:prstGeom prst="rightBrac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211402" y="5363112"/>
            <a:ext cx="1548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More stable!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9462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11" grpId="0"/>
      <p:bldP spid="6" grpId="0"/>
      <p:bldP spid="12" grpId="0"/>
      <p:bldP spid="13" grpId="0"/>
      <p:bldP spid="14" grpId="0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25028" y="136126"/>
            <a:ext cx="1293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Outline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33425" y="1162050"/>
            <a:ext cx="7078413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Modeling relies on statistical thermodynamics. Gibbs ensembles. </a:t>
            </a:r>
          </a:p>
          <a:p>
            <a:r>
              <a:rPr lang="en-US" dirty="0"/>
              <a:t> </a:t>
            </a:r>
            <a:r>
              <a:rPr lang="en-US" dirty="0" smtClean="0"/>
              <a:t>    Ensemble averages.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Connection of statistical thermodynamics and MD. Ergodic hypothesis.</a:t>
            </a:r>
          </a:p>
          <a:p>
            <a:r>
              <a:rPr lang="en-US" dirty="0"/>
              <a:t> </a:t>
            </a:r>
            <a:r>
              <a:rPr lang="en-US" dirty="0" smtClean="0"/>
              <a:t>     Time and ensemble averages.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Hamiltonian dynamics. EOMs and Integration schemes.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Non-Hamiltonian dynamics. NVT ensemble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Observables computed from MD simulations.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MD modeling protocols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Overview of available software for MD simulations.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Demonstrations with Libra. Homework #1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77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30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42535" y="114956"/>
            <a:ext cx="7472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How to assess the quality of integration scheme?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41797" y="1963840"/>
            <a:ext cx="27982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Invariants (integrals) 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of motion: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Left Brace 3"/>
          <p:cNvSpPr/>
          <p:nvPr/>
        </p:nvSpPr>
        <p:spPr>
          <a:xfrm>
            <a:off x="3402000" y="1455090"/>
            <a:ext cx="576842" cy="2126309"/>
          </a:xfrm>
          <a:prstGeom prst="leftBrac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35853" y="669123"/>
            <a:ext cx="3844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the isolated system (NVE), </a:t>
            </a:r>
          </a:p>
          <a:p>
            <a:r>
              <a:rPr lang="en-US" dirty="0" smtClean="0"/>
              <a:t>the following quantities are conserved: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131040" y="1517986"/>
                <a:ext cx="12958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1040" y="1517986"/>
                <a:ext cx="1295804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039045" y="1485152"/>
            <a:ext cx="1314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energy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131040" y="1912680"/>
                <a:ext cx="1227259" cy="8712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1040" y="1912680"/>
                <a:ext cx="1227259" cy="8712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6734863" y="2145513"/>
            <a:ext cx="178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momentum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131039" y="2783944"/>
                <a:ext cx="2425664" cy="8712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1039" y="2783944"/>
                <a:ext cx="2425664" cy="8712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980568" y="2773040"/>
            <a:ext cx="1431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angular </a:t>
            </a:r>
          </a:p>
          <a:p>
            <a:r>
              <a:rPr lang="en-US" dirty="0" smtClean="0"/>
              <a:t>momentum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 flipH="1">
                <a:off x="1359466" y="3936241"/>
                <a:ext cx="6838951" cy="1949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/>
                  <a:t>The energy conservation can be affected by: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Integration time step vs. highest frequency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</m:e>
                    </m:rad>
                  </m:oMath>
                </a14:m>
                <a:endParaRPr lang="en-US" sz="20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Integration algorithm (e.g. </a:t>
                </a:r>
                <a:r>
                  <a:rPr lang="en-US" sz="2000" dirty="0" err="1" smtClean="0"/>
                  <a:t>Verlet</a:t>
                </a:r>
                <a:r>
                  <a:rPr lang="en-US" sz="2000" dirty="0" smtClean="0"/>
                  <a:t> vs. velocity </a:t>
                </a:r>
                <a:r>
                  <a:rPr lang="en-US" sz="2000" dirty="0" err="1" smtClean="0"/>
                  <a:t>Verlet</a:t>
                </a:r>
                <a:r>
                  <a:rPr lang="en-US" sz="2000" dirty="0" smtClean="0"/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Force discontinuities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Total energy of the systems (too “hot” requires smaller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US" sz="2000" dirty="0" smtClean="0"/>
                  <a:t>)</a:t>
                </a:r>
                <a:endParaRPr lang="en-US" sz="20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359466" y="3936241"/>
                <a:ext cx="6838951" cy="1949765"/>
              </a:xfrm>
              <a:prstGeom prst="rect">
                <a:avLst/>
              </a:prstGeom>
              <a:blipFill>
                <a:blip r:embed="rId5"/>
                <a:stretch>
                  <a:fillRect l="-891" t="-1875"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664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31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61910" y="114956"/>
            <a:ext cx="1806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Illustration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33450" y="819150"/>
                <a:ext cx="6940683" cy="91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=0.1,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=100⇒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0.1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den>
                          </m:f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≈0.032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~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0.032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=31.6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450" y="819150"/>
                <a:ext cx="6940683" cy="9106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76275" y="210645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dt</a:t>
            </a:r>
            <a:r>
              <a:rPr lang="en-US" dirty="0" smtClean="0"/>
              <a:t> = 10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781665" y="2085975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dt</a:t>
            </a:r>
            <a:r>
              <a:rPr lang="en-US" dirty="0" smtClean="0"/>
              <a:t> = 30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887055" y="210645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dt</a:t>
            </a:r>
            <a:r>
              <a:rPr lang="en-US" dirty="0" smtClean="0"/>
              <a:t> = 40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752" y="4403652"/>
            <a:ext cx="1900864" cy="14256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795" y="2777853"/>
            <a:ext cx="1824650" cy="13684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16" y="2749746"/>
            <a:ext cx="1869984" cy="14024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16" y="4412674"/>
            <a:ext cx="1934168" cy="14506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926" y="2749746"/>
            <a:ext cx="1862127" cy="139659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926" y="4378673"/>
            <a:ext cx="1934170" cy="145062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995887" y="211951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dt</a:t>
            </a:r>
            <a:r>
              <a:rPr lang="en-US" dirty="0" smtClean="0"/>
              <a:t> = 60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2777853"/>
            <a:ext cx="1789245" cy="134193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676" y="4352119"/>
            <a:ext cx="1901635" cy="142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3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66510" y="124481"/>
            <a:ext cx="4275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Non-Hamiltonian Dynamics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61950" y="971550"/>
            <a:ext cx="866397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generate NVT (and other ensembles) we can: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rescale velocity to satisfy the temperature T; </a:t>
            </a:r>
            <a:r>
              <a:rPr lang="en-US" dirty="0" smtClean="0">
                <a:sym typeface="Wingdings" panose="05000000000000000000" pitchFamily="2" charset="2"/>
              </a:rPr>
              <a:t>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incorrect sampling of fluctuations</a:t>
            </a:r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add a random force and add a friction (</a:t>
            </a:r>
            <a:r>
              <a:rPr lang="en-US" dirty="0" err="1" smtClean="0"/>
              <a:t>Langevin</a:t>
            </a:r>
            <a:r>
              <a:rPr lang="en-US" dirty="0" smtClean="0"/>
              <a:t>/Andersen thermostat)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rescale velocities by a factor not too different from 1.0, but which will eventually</a:t>
            </a:r>
          </a:p>
          <a:p>
            <a:r>
              <a:rPr lang="en-US" dirty="0"/>
              <a:t> </a:t>
            </a:r>
            <a:r>
              <a:rPr lang="en-US" dirty="0" smtClean="0"/>
              <a:t>    lead to the desired average temperature (</a:t>
            </a:r>
            <a:r>
              <a:rPr lang="en-US" dirty="0" err="1" smtClean="0"/>
              <a:t>Berendsen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Introduce extended phase space variables such that the integration over extra variables</a:t>
            </a:r>
          </a:p>
          <a:p>
            <a:r>
              <a:rPr lang="en-US" dirty="0" smtClean="0"/>
              <a:t>     will yield the desired distribution (Nose, Nose-Hoover/chain thermostats, etc.)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48344" y="3210294"/>
                <a:ext cx="7159139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→∫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𝑑𝑠𝑑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344" y="3210294"/>
                <a:ext cx="7159139" cy="7146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42154" y="4132396"/>
                <a:ext cx="1351972" cy="8570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154" y="4132396"/>
                <a:ext cx="1351972" cy="8570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337492" y="4132395"/>
                <a:ext cx="2420471" cy="8570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𝜉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7492" y="4132395"/>
                <a:ext cx="2420471" cy="8570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5505342" y="4402000"/>
            <a:ext cx="309565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There is </a:t>
            </a:r>
            <a:r>
              <a:rPr lang="en-US" sz="2000" b="1" dirty="0" smtClean="0">
                <a:solidFill>
                  <a:srgbClr val="FF0000"/>
                </a:solidFill>
              </a:rPr>
              <a:t>no Hamiltonian </a:t>
            </a:r>
          </a:p>
          <a:p>
            <a:r>
              <a:rPr lang="en-US" sz="2000" dirty="0" smtClean="0"/>
              <a:t>from which these equations</a:t>
            </a:r>
          </a:p>
          <a:p>
            <a:r>
              <a:rPr lang="en-US" sz="2000" dirty="0" smtClean="0"/>
              <a:t>can be derived.</a:t>
            </a:r>
          </a:p>
          <a:p>
            <a:endParaRPr lang="en-US" dirty="0"/>
          </a:p>
          <a:p>
            <a:r>
              <a:rPr lang="en-US" sz="2000" b="1" dirty="0" smtClean="0">
                <a:solidFill>
                  <a:srgbClr val="0000FF"/>
                </a:solidFill>
              </a:rPr>
              <a:t>non-Hamiltonian dynamics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5727" y="5525354"/>
            <a:ext cx="52286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But, there is an extended energy, which</a:t>
            </a:r>
          </a:p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is conserved along the motion.</a:t>
            </a:r>
            <a:endParaRPr lang="en-US" sz="2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42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33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37809" y="65123"/>
            <a:ext cx="6810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An illustration of Non-Hamiltonian Dynamics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603" y="1443038"/>
            <a:ext cx="2529272" cy="18969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804" y="3424238"/>
            <a:ext cx="2751667" cy="2063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5" y="1443038"/>
            <a:ext cx="2508249" cy="18811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08" y="3390900"/>
            <a:ext cx="2662768" cy="19970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130" y="1531938"/>
            <a:ext cx="2523068" cy="1892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43906" y="1073706"/>
                <a:ext cx="12237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=0.001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906" y="1073706"/>
                <a:ext cx="122373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195226" y="1098073"/>
                <a:ext cx="10954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=0.01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226" y="1098073"/>
                <a:ext cx="109549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222719" y="1167367"/>
                <a:ext cx="10313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=0.0</m:t>
                    </m:r>
                  </m:oMath>
                </a14:m>
                <a:r>
                  <a:rPr lang="en-US" dirty="0" smtClean="0"/>
                  <a:t>5</a:t>
                </a:r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2719" y="1167367"/>
                <a:ext cx="1031373" cy="369332"/>
              </a:xfrm>
              <a:prstGeom prst="rect">
                <a:avLst/>
              </a:prstGeom>
              <a:blipFill>
                <a:blip r:embed="rId9"/>
                <a:stretch>
                  <a:fillRect t="-8197" r="-4142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605" y="3390900"/>
            <a:ext cx="2796119" cy="209708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900256" y="644495"/>
            <a:ext cx="368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Frequency of system-bath interaction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7398811" y="5736779"/>
            <a:ext cx="1116539" cy="371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366006" y="5736779"/>
            <a:ext cx="990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unstable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780495" y="5736779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NVE limit</a:t>
            </a:r>
            <a:endParaRPr lang="en-US" dirty="0"/>
          </a:p>
        </p:txBody>
      </p:sp>
      <p:sp>
        <p:nvSpPr>
          <p:cNvPr id="20" name="Right Arrow 19"/>
          <p:cNvSpPr/>
          <p:nvPr/>
        </p:nvSpPr>
        <p:spPr>
          <a:xfrm rot="10800000">
            <a:off x="593881" y="5734636"/>
            <a:ext cx="1116539" cy="371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2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3263809" y="4048194"/>
            <a:ext cx="2000989" cy="9521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943084" y="2532933"/>
            <a:ext cx="3292106" cy="9521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82163" y="2573750"/>
            <a:ext cx="3292106" cy="9521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34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71261" y="85630"/>
            <a:ext cx="7444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Observables 1: Initial velocities and Temperature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24293" y="819063"/>
                <a:ext cx="5104282" cy="6882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293" y="819063"/>
                <a:ext cx="5104282" cy="68820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24293" y="1489463"/>
                <a:ext cx="5321713" cy="6882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3/2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293" y="1489463"/>
                <a:ext cx="5321713" cy="6882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624293" y="2222306"/>
            <a:ext cx="3371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Average velocity (magnitude):</a:t>
            </a:r>
            <a:endParaRPr 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68500" y="2632550"/>
                <a:ext cx="2929135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</m:d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𝝆</m:t>
                          </m:r>
                          <m:d>
                            <m:d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</m:d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𝒅𝒗</m:t>
                          </m:r>
                        </m:e>
                      </m:nary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sub>
                              </m:s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num>
                            <m:den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500" y="2632550"/>
                <a:ext cx="2929135" cy="8183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138420" y="2693251"/>
                <a:ext cx="2973698" cy="5989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𝝆</m:t>
                          </m:r>
                          <m:d>
                            <m:d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</m:d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𝒅𝒗</m:t>
                          </m:r>
                        </m:e>
                      </m:nary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𝟑</m:t>
                          </m:r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b>
                          </m:s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num>
                        <m:den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den>
                      </m:f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8420" y="2693251"/>
                <a:ext cx="2973698" cy="598947"/>
              </a:xfrm>
              <a:prstGeom prst="rect">
                <a:avLst/>
              </a:prstGeom>
              <a:blipFill>
                <a:blip r:embed="rId5"/>
                <a:stretch>
                  <a:fillRect b="-1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5449915" y="2222306"/>
            <a:ext cx="2921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Average squared velocity:</a:t>
            </a:r>
            <a:endParaRPr lang="en-US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48488" y="3698311"/>
            <a:ext cx="1579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Kinetic energy: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61157" y="4129298"/>
                <a:ext cx="1548757" cy="7789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157" y="4129298"/>
                <a:ext cx="1548757" cy="7789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551383" y="4251756"/>
                <a:ext cx="1425839" cy="5243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</m:d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b>
                          </m:s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1383" y="4251756"/>
                <a:ext cx="1425839" cy="5243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ight Arrow 26"/>
          <p:cNvSpPr/>
          <p:nvPr/>
        </p:nvSpPr>
        <p:spPr>
          <a:xfrm>
            <a:off x="2228216" y="4377709"/>
            <a:ext cx="727599" cy="3763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078688" y="3658123"/>
            <a:ext cx="2371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kinetic energy: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946006" y="3698311"/>
            <a:ext cx="2813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Instantaneous temperature: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6368959" y="4048194"/>
            <a:ext cx="2000989" cy="9521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6590932" y="4224639"/>
                <a:ext cx="1521186" cy="6164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e>
                          </m:nary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932" y="4224639"/>
                <a:ext cx="1521186" cy="61645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ight Arrow 34"/>
          <p:cNvSpPr/>
          <p:nvPr/>
        </p:nvSpPr>
        <p:spPr>
          <a:xfrm>
            <a:off x="5333366" y="4377709"/>
            <a:ext cx="727599" cy="3763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 Box 13"/>
              <p:cNvSpPr txBox="1">
                <a:spLocks noChangeArrowheads="1"/>
              </p:cNvSpPr>
              <p:nvPr/>
            </p:nvSpPr>
            <p:spPr bwMode="auto">
              <a:xfrm>
                <a:off x="375666" y="5287150"/>
                <a:ext cx="8623300" cy="10166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en-US" sz="2400" b="1" dirty="0" smtClean="0">
                    <a:solidFill>
                      <a:srgbClr val="C00000"/>
                    </a:solidFill>
                  </a:rPr>
                  <a:t>Equipartition Principle</a:t>
                </a:r>
                <a:r>
                  <a:rPr lang="ru-RU" altLang="en-US" sz="2400" b="1" dirty="0" smtClean="0"/>
                  <a:t>: </a:t>
                </a:r>
                <a:r>
                  <a:rPr lang="en-US" altLang="en-US" sz="2400" b="1" dirty="0" smtClean="0"/>
                  <a:t>in classical limit, the average energy corresponding to any quadratic term in Hamiltonian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sSub>
                      <m:sSubPr>
                        <m:ctrlPr>
                          <a:rPr lang="en-US" alt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altLang="en-US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  <m:r>
                      <a:rPr lang="en-US" alt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endParaRPr lang="ru-RU" altLang="en-US" sz="2000" i="1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36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5666" y="5287150"/>
                <a:ext cx="8623300" cy="1016689"/>
              </a:xfrm>
              <a:prstGeom prst="rect">
                <a:avLst/>
              </a:prstGeom>
              <a:blipFill>
                <a:blip r:embed="rId9"/>
                <a:stretch>
                  <a:fillRect l="-1132" t="-4790" b="-299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053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9" grpId="0" animBg="1"/>
      <p:bldP spid="28" grpId="0" animBg="1"/>
      <p:bldP spid="14" grpId="0"/>
      <p:bldP spid="15" grpId="0"/>
      <p:bldP spid="16" grpId="0"/>
      <p:bldP spid="17" grpId="0"/>
      <p:bldP spid="24" grpId="0"/>
      <p:bldP spid="25" grpId="0"/>
      <p:bldP spid="26" grpId="0"/>
      <p:bldP spid="27" grpId="0" animBg="1"/>
      <p:bldP spid="30" grpId="0"/>
      <p:bldP spid="32" grpId="0"/>
      <p:bldP spid="33" grpId="0" animBg="1"/>
      <p:bldP spid="34" grpId="0"/>
      <p:bldP spid="35" grpId="0" animBg="1"/>
      <p:bldP spid="3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35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486743" y="99035"/>
            <a:ext cx="3744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Observables 2: Pressure</a:t>
            </a:r>
            <a:endParaRPr lang="en-US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4483009" y="913975"/>
            <a:ext cx="2555966" cy="100624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657720" y="997904"/>
                <a:ext cx="2208490" cy="8715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</m:d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sup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𝑭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7720" y="997904"/>
                <a:ext cx="2208490" cy="8715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599751" y="1199400"/>
            <a:ext cx="2824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Virial theorem gives: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09276" y="3260592"/>
            <a:ext cx="2842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from which, one can find:</a:t>
            </a: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3911509" y="2946994"/>
            <a:ext cx="3698966" cy="100624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086220" y="3030923"/>
                <a:ext cx="3255250" cy="8715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𝑷𝑽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𝑵</m:t>
                      </m:r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sup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  <m:sub>
                                  <m:r>
                                    <a:rPr lang="en-US" sz="2000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f>
                                <m:fPr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𝝏</m:t>
                                  </m:r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𝑼</m:t>
                                  </m:r>
                                </m:num>
                                <m:den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𝝏</m:t>
                                  </m:r>
                                  <m:sSub>
                                    <m:sSubPr>
                                      <m:ctrlPr>
                                        <a:rPr lang="en-US" sz="20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1" i="1" smtClean="0">
                                          <a:latin typeface="Cambria Math" panose="02040503050406030204" pitchFamily="18" charset="0"/>
                                        </a:rPr>
                                        <m:t>𝒒</m:t>
                                      </m:r>
                                    </m:e>
                                    <m:sub>
                                      <m:r>
                                        <a:rPr lang="en-US" sz="2000" b="1" i="1" smtClean="0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6220" y="3030923"/>
                <a:ext cx="3255250" cy="8715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18350" y="4783175"/>
                <a:ext cx="373454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If the particles do not interact (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800" dirty="0" smtClean="0"/>
                  <a:t>): </a:t>
                </a:r>
                <a:endParaRPr lang="en-US" sz="2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350" y="4783175"/>
                <a:ext cx="3734546" cy="954107"/>
              </a:xfrm>
              <a:prstGeom prst="rect">
                <a:avLst/>
              </a:prstGeom>
              <a:blipFill>
                <a:blip r:embed="rId4"/>
                <a:stretch>
                  <a:fillRect l="-3431" t="-6410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475614" y="4678046"/>
                <a:ext cx="194886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𝑷𝑽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𝑵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614" y="4678046"/>
                <a:ext cx="1948867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5376572" y="5397039"/>
            <a:ext cx="2600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the ideal gas law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4358858" y="4893489"/>
            <a:ext cx="775117" cy="6084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 animBg="1"/>
      <p:bldP spid="15" grpId="0"/>
      <p:bldP spid="16" grpId="0"/>
      <p:bldP spid="17" grpId="0"/>
      <p:bldP spid="18" grpId="0"/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36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71261" y="85630"/>
            <a:ext cx="6894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Observables 3: Thermodynamics fluctuations</a:t>
            </a: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98726" y="1296761"/>
            <a:ext cx="4708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Within the canonic (NVT) ensemble</a:t>
            </a:r>
            <a:endParaRPr lang="en-US" sz="2400" b="1" dirty="0"/>
          </a:p>
        </p:txBody>
      </p:sp>
      <p:sp>
        <p:nvSpPr>
          <p:cNvPr id="13" name="Rectangle 12"/>
          <p:cNvSpPr/>
          <p:nvPr/>
        </p:nvSpPr>
        <p:spPr>
          <a:xfrm>
            <a:off x="1071261" y="2129710"/>
            <a:ext cx="2241641" cy="88971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244321" y="2398215"/>
                <a:ext cx="1895519" cy="3445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𝜹</m:t>
                          </m:r>
                          <m:sSup>
                            <m:sSup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p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p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sub>
                      </m:sSub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321" y="2398215"/>
                <a:ext cx="1895519" cy="344518"/>
              </a:xfrm>
              <a:prstGeom prst="rect">
                <a:avLst/>
              </a:prstGeom>
              <a:blipFill>
                <a:blip r:embed="rId2"/>
                <a:stretch>
                  <a:fillRect r="-1286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071261" y="3612984"/>
            <a:ext cx="2449513" cy="88971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284072" y="3765658"/>
                <a:ext cx="2236702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𝜹</m:t>
                          </m:r>
                          <m:sSup>
                            <m:sSup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𝑵</m:t>
                      </m:r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sub>
                              </m:s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</m:d>
                        </m:e>
                        <m:sup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072" y="3765658"/>
                <a:ext cx="2236702" cy="5761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4683765" y="3649120"/>
            <a:ext cx="3548369" cy="88971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853729" y="3748209"/>
                <a:ext cx="3208442" cy="6915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𝜹</m:t>
                          </m:r>
                          <m:sSup>
                            <m:sSup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𝑼</m:t>
                              </m:r>
                            </m:e>
                            <m:sup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p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d>
                        <m:d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sub>
                          </m:s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  <m:sSub>
                                <m:sSubPr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729" y="3748209"/>
                <a:ext cx="3208442" cy="6915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ight Arrow 18"/>
          <p:cNvSpPr/>
          <p:nvPr/>
        </p:nvSpPr>
        <p:spPr>
          <a:xfrm>
            <a:off x="4333880" y="2351986"/>
            <a:ext cx="942970" cy="344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629275" y="2351986"/>
            <a:ext cx="3516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Heat capacity and phase transitions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14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37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9"/>
              <p:cNvSpPr txBox="1">
                <a:spLocks noChangeArrowheads="1"/>
              </p:cNvSpPr>
              <p:nvPr/>
            </p:nvSpPr>
            <p:spPr bwMode="auto">
              <a:xfrm>
                <a:off x="279400" y="1155700"/>
                <a:ext cx="8632825" cy="15696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8001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2573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7145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171700" indent="-3429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6289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30861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5433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4000500" indent="-3429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r>
                  <a:rPr lang="en-US" altLang="en-US" sz="2400" b="1" dirty="0" smtClean="0">
                    <a:latin typeface="Tahoma" panose="020B0604030504040204" pitchFamily="34" charset="0"/>
                  </a:rPr>
                  <a:t>RDF,</a:t>
                </a:r>
                <a:r>
                  <a:rPr lang="ru-RU" altLang="en-US" sz="2400" b="1" dirty="0" smtClean="0">
                    <a:latin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b="1" i="1" smtClean="0">
                        <a:latin typeface="Cambria Math" panose="02040503050406030204" pitchFamily="18" charset="0"/>
                      </a:rPr>
                      <m:t>𝒈</m:t>
                    </m:r>
                    <m:r>
                      <a:rPr lang="en-US" altLang="en-US" sz="24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sz="2400" b="1" i="1" smtClean="0"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altLang="en-US" sz="24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altLang="en-US" sz="2400" b="1" dirty="0" smtClean="0">
                    <a:latin typeface="Tahoma" panose="020B0604030504040204" pitchFamily="34" charset="0"/>
                  </a:rPr>
                  <a:t>:</a:t>
                </a:r>
                <a:endParaRPr lang="ru-RU" altLang="en-US" sz="2400" b="1" dirty="0">
                  <a:latin typeface="Tahoma" panose="020B0604030504040204" pitchFamily="34" charset="0"/>
                </a:endParaRPr>
              </a:p>
              <a:p>
                <a:r>
                  <a:rPr lang="ru-RU" altLang="en-US" sz="2400" b="1" dirty="0">
                    <a:latin typeface="Tahoma" panose="020B0604030504040204" pitchFamily="34" charset="0"/>
                  </a:rPr>
                  <a:t>	</a:t>
                </a:r>
                <a:r>
                  <a:rPr lang="en-US" altLang="en-US" sz="2400" dirty="0" smtClean="0">
                    <a:latin typeface="Tahoma" panose="020B0604030504040204" pitchFamily="34" charset="0"/>
                  </a:rPr>
                  <a:t>The probability to find two atoms at a given distance </a:t>
                </a:r>
                <a14:m>
                  <m:oMath xmlns:m="http://schemas.openxmlformats.org/officeDocument/2006/math">
                    <m:r>
                      <a:rPr lang="en-US" altLang="en-US" sz="2400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altLang="en-US" sz="2400" dirty="0" smtClean="0">
                    <a:latin typeface="Tahoma" panose="020B0604030504040204" pitchFamily="34" charset="0"/>
                  </a:rPr>
                  <a:t> from each other in comparison to the probability of the same but in an uniformly distributed system of the same density</a:t>
                </a:r>
                <a:endParaRPr lang="ru-RU" altLang="en-US" sz="2400" dirty="0">
                  <a:latin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" name="Text 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9400" y="1155700"/>
                <a:ext cx="8632825" cy="1569660"/>
              </a:xfrm>
              <a:prstGeom prst="rect">
                <a:avLst/>
              </a:prstGeom>
              <a:blipFill>
                <a:blip r:embed="rId2"/>
                <a:stretch>
                  <a:fillRect l="-1130" t="-3502" r="-1695" b="-817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071261" y="85630"/>
            <a:ext cx="7444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Observables 4: Radial distribution function (RDF)</a:t>
            </a:r>
            <a:endParaRPr lang="en-US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34053" y="3139360"/>
            <a:ext cx="3548369" cy="88971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06573" y="3275427"/>
                <a:ext cx="2816797" cy="6381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𝒈</m:t>
                      </m:r>
                      <m:d>
                        <m:d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𝝆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</m:e>
                          </m:d>
                        </m:den>
                      </m:f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𝑽𝑵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𝝅</m:t>
                          </m:r>
                          <m:sSup>
                            <m:sSup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2000" b="1" i="0" smtClean="0">
                              <a:latin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2000" b="1" i="0" smtClean="0">
                              <a:latin typeface="Cambria Math" panose="02040503050406030204" pitchFamily="18" charset="0"/>
                            </a:rPr>
                            <m:t>𝐫𝐍</m:t>
                          </m:r>
                        </m:den>
                      </m:f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573" y="3275427"/>
                <a:ext cx="2816797" cy="6381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1213390" y="4324908"/>
            <a:ext cx="2389694" cy="2079347"/>
            <a:chOff x="973224" y="4277004"/>
            <a:chExt cx="2389694" cy="2079347"/>
          </a:xfrm>
        </p:grpSpPr>
        <p:sp>
          <p:nvSpPr>
            <p:cNvPr id="12" name="Oval 11"/>
            <p:cNvSpPr/>
            <p:nvPr/>
          </p:nvSpPr>
          <p:spPr>
            <a:xfrm>
              <a:off x="1714499" y="5191126"/>
              <a:ext cx="428625" cy="2667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000125" y="4410354"/>
              <a:ext cx="1990724" cy="1945997"/>
            </a:xfrm>
            <a:prstGeom prst="ellipse">
              <a:avLst/>
            </a:prstGeom>
            <a:noFill/>
            <a:ln w="1905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20025525">
              <a:off x="2805111" y="5057776"/>
              <a:ext cx="428625" cy="2667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193924" y="6089651"/>
              <a:ext cx="428625" cy="2667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985836" y="4600576"/>
              <a:ext cx="428625" cy="2667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 rot="18468557">
              <a:off x="892261" y="5683632"/>
              <a:ext cx="428625" cy="2667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460497" y="4277004"/>
              <a:ext cx="428625" cy="2667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1928811" y="4410354"/>
              <a:ext cx="479425" cy="914122"/>
            </a:xfrm>
            <a:prstGeom prst="straightConnector1">
              <a:avLst/>
            </a:prstGeom>
            <a:ln w="63500">
              <a:solidFill>
                <a:srgbClr val="0000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791086" y="4582050"/>
                  <a:ext cx="261162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1086" y="4582050"/>
                  <a:ext cx="261162" cy="4308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2888557" y="4443074"/>
                  <a:ext cx="474361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8557" y="4443074"/>
                  <a:ext cx="474361" cy="43088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4" name="Straight Arrow Connector 23"/>
          <p:cNvCxnSpPr/>
          <p:nvPr/>
        </p:nvCxnSpPr>
        <p:spPr>
          <a:xfrm flipH="1">
            <a:off x="4038600" y="3390900"/>
            <a:ext cx="1400175" cy="952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438775" y="3139360"/>
                <a:ext cx="353058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The average number of particles</a:t>
                </a:r>
              </a:p>
              <a:p>
                <a:r>
                  <a:rPr lang="en-US" dirty="0" smtClean="0"/>
                  <a:t>that are within the shell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 smtClean="0"/>
                  <a:t> </a:t>
                </a:r>
              </a:p>
              <a:p>
                <a:r>
                  <a:rPr lang="en-US" dirty="0" smtClean="0"/>
                  <a:t>from any other particle</a:t>
                </a:r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8775" y="3139360"/>
                <a:ext cx="3530582" cy="923330"/>
              </a:xfrm>
              <a:prstGeom prst="rect">
                <a:avLst/>
              </a:prstGeom>
              <a:blipFill>
                <a:blip r:embed="rId6"/>
                <a:stretch>
                  <a:fillRect l="-1382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314" name="Picture 2" descr="Image result for radial distribution function of wat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4314834"/>
            <a:ext cx="2997200" cy="226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96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ctangle 204"/>
          <p:cNvSpPr/>
          <p:nvPr/>
        </p:nvSpPr>
        <p:spPr>
          <a:xfrm>
            <a:off x="2709556" y="2203888"/>
            <a:ext cx="3548369" cy="58693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08" y="668431"/>
            <a:ext cx="3635617" cy="148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18911" y="85630"/>
            <a:ext cx="6279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Observables 5: Time-correlation function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924" y="684716"/>
            <a:ext cx="4123551" cy="146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3815150" y="1097800"/>
            <a:ext cx="581025" cy="3857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533400" y="2868613"/>
            <a:ext cx="8229600" cy="1246187"/>
            <a:chOff x="533400" y="2868613"/>
            <a:chExt cx="8229600" cy="1246187"/>
          </a:xfrm>
        </p:grpSpPr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533400" y="2868613"/>
              <a:ext cx="8229600" cy="1246187"/>
            </a:xfrm>
            <a:prstGeom prst="rect">
              <a:avLst/>
            </a:prstGeom>
            <a:solidFill>
              <a:srgbClr val="CECEC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" name="Group 31"/>
            <p:cNvGrpSpPr>
              <a:grpSpLocks/>
            </p:cNvGrpSpPr>
            <p:nvPr/>
          </p:nvGrpSpPr>
          <p:grpSpPr bwMode="auto">
            <a:xfrm>
              <a:off x="2133600" y="3551238"/>
              <a:ext cx="533400" cy="258762"/>
              <a:chOff x="384" y="3168"/>
              <a:chExt cx="336" cy="288"/>
            </a:xfrm>
          </p:grpSpPr>
          <p:sp>
            <p:nvSpPr>
              <p:cNvPr id="12" name="Line 32"/>
              <p:cNvSpPr>
                <a:spLocks noChangeShapeType="1"/>
              </p:cNvSpPr>
              <p:nvPr/>
            </p:nvSpPr>
            <p:spPr bwMode="auto">
              <a:xfrm>
                <a:off x="384" y="3168"/>
                <a:ext cx="144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Line 33"/>
              <p:cNvSpPr>
                <a:spLocks noChangeShapeType="1"/>
              </p:cNvSpPr>
              <p:nvPr/>
            </p:nvSpPr>
            <p:spPr bwMode="auto">
              <a:xfrm flipH="1">
                <a:off x="528" y="3168"/>
                <a:ext cx="192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Line 34"/>
              <p:cNvSpPr>
                <a:spLocks noChangeShapeType="1"/>
              </p:cNvSpPr>
              <p:nvPr/>
            </p:nvSpPr>
            <p:spPr bwMode="auto">
              <a:xfrm>
                <a:off x="528" y="3312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" name="Rectangle 35"/>
            <p:cNvSpPr>
              <a:spLocks noChangeArrowheads="1"/>
            </p:cNvSpPr>
            <p:nvPr/>
          </p:nvSpPr>
          <p:spPr bwMode="auto">
            <a:xfrm>
              <a:off x="2057400" y="3748088"/>
              <a:ext cx="6858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 dirty="0">
                  <a:solidFill>
                    <a:srgbClr val="00AE00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altLang="en-US" baseline="-25000" dirty="0">
                  <a:solidFill>
                    <a:srgbClr val="00AE00"/>
                  </a:solidFill>
                  <a:latin typeface="Times New Roman" panose="02020603050405020304" pitchFamily="18" charset="0"/>
                </a:rPr>
                <a:t>0</a:t>
              </a:r>
              <a:r>
                <a:rPr lang="en-US" altLang="en-US" dirty="0">
                  <a:solidFill>
                    <a:srgbClr val="00AE00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altLang="en-US" baseline="-25000" dirty="0">
                  <a:solidFill>
                    <a:srgbClr val="00AE00"/>
                  </a:solidFill>
                  <a:latin typeface="Times New Roman" panose="02020603050405020304" pitchFamily="18" charset="0"/>
                </a:rPr>
                <a:t>1</a:t>
              </a:r>
              <a:endParaRPr lang="en-US" altLang="en-US" dirty="0">
                <a:solidFill>
                  <a:srgbClr val="00AE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6" name="Group 36"/>
            <p:cNvGrpSpPr>
              <a:grpSpLocks/>
            </p:cNvGrpSpPr>
            <p:nvPr/>
          </p:nvGrpSpPr>
          <p:grpSpPr bwMode="auto">
            <a:xfrm>
              <a:off x="2743200" y="3551238"/>
              <a:ext cx="533400" cy="258762"/>
              <a:chOff x="384" y="3168"/>
              <a:chExt cx="336" cy="288"/>
            </a:xfrm>
          </p:grpSpPr>
          <p:sp>
            <p:nvSpPr>
              <p:cNvPr id="17" name="Line 37"/>
              <p:cNvSpPr>
                <a:spLocks noChangeShapeType="1"/>
              </p:cNvSpPr>
              <p:nvPr/>
            </p:nvSpPr>
            <p:spPr bwMode="auto">
              <a:xfrm>
                <a:off x="384" y="3168"/>
                <a:ext cx="144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Line 38"/>
              <p:cNvSpPr>
                <a:spLocks noChangeShapeType="1"/>
              </p:cNvSpPr>
              <p:nvPr/>
            </p:nvSpPr>
            <p:spPr bwMode="auto">
              <a:xfrm flipH="1">
                <a:off x="528" y="3168"/>
                <a:ext cx="192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Line 39"/>
              <p:cNvSpPr>
                <a:spLocks noChangeShapeType="1"/>
              </p:cNvSpPr>
              <p:nvPr/>
            </p:nvSpPr>
            <p:spPr bwMode="auto">
              <a:xfrm>
                <a:off x="528" y="3312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" name="Rectangle 40"/>
            <p:cNvSpPr>
              <a:spLocks noChangeArrowheads="1"/>
            </p:cNvSpPr>
            <p:nvPr/>
          </p:nvSpPr>
          <p:spPr bwMode="auto">
            <a:xfrm>
              <a:off x="2667000" y="3748088"/>
              <a:ext cx="6858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 dirty="0">
                  <a:solidFill>
                    <a:srgbClr val="00AE00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altLang="en-US" baseline="-25000" dirty="0">
                  <a:solidFill>
                    <a:srgbClr val="00AE00"/>
                  </a:solidFill>
                  <a:latin typeface="Times New Roman" panose="02020603050405020304" pitchFamily="18" charset="0"/>
                </a:rPr>
                <a:t>1</a:t>
              </a:r>
              <a:r>
                <a:rPr lang="en-US" altLang="en-US" dirty="0">
                  <a:solidFill>
                    <a:srgbClr val="00AE00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altLang="en-US" baseline="-25000" dirty="0">
                  <a:solidFill>
                    <a:srgbClr val="00AE00"/>
                  </a:solidFill>
                  <a:latin typeface="Times New Roman" panose="02020603050405020304" pitchFamily="18" charset="0"/>
                </a:rPr>
                <a:t>2</a:t>
              </a:r>
              <a:endParaRPr lang="en-US" altLang="en-US" dirty="0">
                <a:solidFill>
                  <a:srgbClr val="00AE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21" name="Group 41"/>
            <p:cNvGrpSpPr>
              <a:grpSpLocks/>
            </p:cNvGrpSpPr>
            <p:nvPr/>
          </p:nvGrpSpPr>
          <p:grpSpPr bwMode="auto">
            <a:xfrm>
              <a:off x="3352800" y="3551238"/>
              <a:ext cx="533400" cy="258762"/>
              <a:chOff x="384" y="3168"/>
              <a:chExt cx="336" cy="288"/>
            </a:xfrm>
          </p:grpSpPr>
          <p:sp>
            <p:nvSpPr>
              <p:cNvPr id="22" name="Line 42"/>
              <p:cNvSpPr>
                <a:spLocks noChangeShapeType="1"/>
              </p:cNvSpPr>
              <p:nvPr/>
            </p:nvSpPr>
            <p:spPr bwMode="auto">
              <a:xfrm>
                <a:off x="384" y="3168"/>
                <a:ext cx="144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Line 43"/>
              <p:cNvSpPr>
                <a:spLocks noChangeShapeType="1"/>
              </p:cNvSpPr>
              <p:nvPr/>
            </p:nvSpPr>
            <p:spPr bwMode="auto">
              <a:xfrm flipH="1">
                <a:off x="528" y="3168"/>
                <a:ext cx="192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Line 44"/>
              <p:cNvSpPr>
                <a:spLocks noChangeShapeType="1"/>
              </p:cNvSpPr>
              <p:nvPr/>
            </p:nvSpPr>
            <p:spPr bwMode="auto">
              <a:xfrm>
                <a:off x="528" y="3312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5" name="Rectangle 45"/>
            <p:cNvSpPr>
              <a:spLocks noChangeArrowheads="1"/>
            </p:cNvSpPr>
            <p:nvPr/>
          </p:nvSpPr>
          <p:spPr bwMode="auto">
            <a:xfrm>
              <a:off x="3276600" y="3748088"/>
              <a:ext cx="6858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 dirty="0">
                  <a:solidFill>
                    <a:srgbClr val="00AE00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altLang="en-US" baseline="-25000" dirty="0">
                  <a:solidFill>
                    <a:srgbClr val="00AE00"/>
                  </a:solidFill>
                  <a:latin typeface="Times New Roman" panose="02020603050405020304" pitchFamily="18" charset="0"/>
                </a:rPr>
                <a:t>2</a:t>
              </a:r>
              <a:r>
                <a:rPr lang="en-US" altLang="en-US" dirty="0">
                  <a:solidFill>
                    <a:srgbClr val="00AE00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altLang="en-US" baseline="-25000" dirty="0">
                  <a:solidFill>
                    <a:srgbClr val="00AE00"/>
                  </a:solidFill>
                  <a:latin typeface="Times New Roman" panose="02020603050405020304" pitchFamily="18" charset="0"/>
                </a:rPr>
                <a:t>3</a:t>
              </a:r>
              <a:endParaRPr lang="en-US" altLang="en-US" dirty="0">
                <a:solidFill>
                  <a:srgbClr val="00AE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26" name="Group 46"/>
            <p:cNvGrpSpPr>
              <a:grpSpLocks/>
            </p:cNvGrpSpPr>
            <p:nvPr/>
          </p:nvGrpSpPr>
          <p:grpSpPr bwMode="auto">
            <a:xfrm>
              <a:off x="3962400" y="3551238"/>
              <a:ext cx="533400" cy="258762"/>
              <a:chOff x="384" y="3168"/>
              <a:chExt cx="336" cy="288"/>
            </a:xfrm>
          </p:grpSpPr>
          <p:sp>
            <p:nvSpPr>
              <p:cNvPr id="27" name="Line 47"/>
              <p:cNvSpPr>
                <a:spLocks noChangeShapeType="1"/>
              </p:cNvSpPr>
              <p:nvPr/>
            </p:nvSpPr>
            <p:spPr bwMode="auto">
              <a:xfrm>
                <a:off x="384" y="3168"/>
                <a:ext cx="144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Line 48"/>
              <p:cNvSpPr>
                <a:spLocks noChangeShapeType="1"/>
              </p:cNvSpPr>
              <p:nvPr/>
            </p:nvSpPr>
            <p:spPr bwMode="auto">
              <a:xfrm flipH="1">
                <a:off x="528" y="3168"/>
                <a:ext cx="192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Line 49"/>
              <p:cNvSpPr>
                <a:spLocks noChangeShapeType="1"/>
              </p:cNvSpPr>
              <p:nvPr/>
            </p:nvSpPr>
            <p:spPr bwMode="auto">
              <a:xfrm>
                <a:off x="528" y="3312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0" name="Rectangle 50"/>
            <p:cNvSpPr>
              <a:spLocks noChangeArrowheads="1"/>
            </p:cNvSpPr>
            <p:nvPr/>
          </p:nvSpPr>
          <p:spPr bwMode="auto">
            <a:xfrm>
              <a:off x="3886200" y="3748088"/>
              <a:ext cx="6858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altLang="en-US" baseline="-25000">
                  <a:solidFill>
                    <a:srgbClr val="00AE00"/>
                  </a:solidFill>
                  <a:latin typeface="Times New Roman" panose="02020603050405020304" pitchFamily="18" charset="0"/>
                </a:rPr>
                <a:t>3</a:t>
              </a:r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altLang="en-US" baseline="-25000">
                  <a:solidFill>
                    <a:srgbClr val="00AE00"/>
                  </a:solidFill>
                  <a:latin typeface="Times New Roman" panose="02020603050405020304" pitchFamily="18" charset="0"/>
                </a:rPr>
                <a:t>4</a:t>
              </a:r>
              <a:endParaRPr lang="en-US" altLang="en-US">
                <a:solidFill>
                  <a:srgbClr val="00AE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31" name="Group 51"/>
            <p:cNvGrpSpPr>
              <a:grpSpLocks/>
            </p:cNvGrpSpPr>
            <p:nvPr/>
          </p:nvGrpSpPr>
          <p:grpSpPr bwMode="auto">
            <a:xfrm>
              <a:off x="4572000" y="3551238"/>
              <a:ext cx="533400" cy="258762"/>
              <a:chOff x="384" y="3168"/>
              <a:chExt cx="336" cy="288"/>
            </a:xfrm>
          </p:grpSpPr>
          <p:sp>
            <p:nvSpPr>
              <p:cNvPr id="32" name="Line 52"/>
              <p:cNvSpPr>
                <a:spLocks noChangeShapeType="1"/>
              </p:cNvSpPr>
              <p:nvPr/>
            </p:nvSpPr>
            <p:spPr bwMode="auto">
              <a:xfrm>
                <a:off x="384" y="3168"/>
                <a:ext cx="144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Line 53"/>
              <p:cNvSpPr>
                <a:spLocks noChangeShapeType="1"/>
              </p:cNvSpPr>
              <p:nvPr/>
            </p:nvSpPr>
            <p:spPr bwMode="auto">
              <a:xfrm flipH="1">
                <a:off x="528" y="3168"/>
                <a:ext cx="192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Line 54"/>
              <p:cNvSpPr>
                <a:spLocks noChangeShapeType="1"/>
              </p:cNvSpPr>
              <p:nvPr/>
            </p:nvSpPr>
            <p:spPr bwMode="auto">
              <a:xfrm>
                <a:off x="528" y="3312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" name="Rectangle 55"/>
            <p:cNvSpPr>
              <a:spLocks noChangeArrowheads="1"/>
            </p:cNvSpPr>
            <p:nvPr/>
          </p:nvSpPr>
          <p:spPr bwMode="auto">
            <a:xfrm>
              <a:off x="4495800" y="3748088"/>
              <a:ext cx="6858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altLang="en-US" baseline="-25000">
                  <a:solidFill>
                    <a:srgbClr val="00AE00"/>
                  </a:solidFill>
                  <a:latin typeface="Times New Roman" panose="02020603050405020304" pitchFamily="18" charset="0"/>
                </a:rPr>
                <a:t>4</a:t>
              </a:r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altLang="en-US" baseline="-25000">
                  <a:solidFill>
                    <a:srgbClr val="00AE00"/>
                  </a:solidFill>
                  <a:latin typeface="Times New Roman" panose="02020603050405020304" pitchFamily="18" charset="0"/>
                </a:rPr>
                <a:t>5</a:t>
              </a:r>
              <a:endParaRPr lang="en-US" altLang="en-US">
                <a:solidFill>
                  <a:srgbClr val="00AE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36" name="Group 56"/>
            <p:cNvGrpSpPr>
              <a:grpSpLocks/>
            </p:cNvGrpSpPr>
            <p:nvPr/>
          </p:nvGrpSpPr>
          <p:grpSpPr bwMode="auto">
            <a:xfrm>
              <a:off x="5181600" y="3551238"/>
              <a:ext cx="533400" cy="258762"/>
              <a:chOff x="384" y="3168"/>
              <a:chExt cx="336" cy="288"/>
            </a:xfrm>
          </p:grpSpPr>
          <p:sp>
            <p:nvSpPr>
              <p:cNvPr id="37" name="Line 57"/>
              <p:cNvSpPr>
                <a:spLocks noChangeShapeType="1"/>
              </p:cNvSpPr>
              <p:nvPr/>
            </p:nvSpPr>
            <p:spPr bwMode="auto">
              <a:xfrm>
                <a:off x="384" y="3168"/>
                <a:ext cx="144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Line 58"/>
              <p:cNvSpPr>
                <a:spLocks noChangeShapeType="1"/>
              </p:cNvSpPr>
              <p:nvPr/>
            </p:nvSpPr>
            <p:spPr bwMode="auto">
              <a:xfrm flipH="1">
                <a:off x="528" y="3168"/>
                <a:ext cx="192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Line 59"/>
              <p:cNvSpPr>
                <a:spLocks noChangeShapeType="1"/>
              </p:cNvSpPr>
              <p:nvPr/>
            </p:nvSpPr>
            <p:spPr bwMode="auto">
              <a:xfrm>
                <a:off x="528" y="3312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0" name="Rectangle 60"/>
            <p:cNvSpPr>
              <a:spLocks noChangeArrowheads="1"/>
            </p:cNvSpPr>
            <p:nvPr/>
          </p:nvSpPr>
          <p:spPr bwMode="auto">
            <a:xfrm>
              <a:off x="5105400" y="3748088"/>
              <a:ext cx="6858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altLang="en-US" baseline="-25000">
                  <a:solidFill>
                    <a:srgbClr val="00AE00"/>
                  </a:solidFill>
                  <a:latin typeface="Times New Roman" panose="02020603050405020304" pitchFamily="18" charset="0"/>
                </a:rPr>
                <a:t>5</a:t>
              </a:r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altLang="en-US" baseline="-25000">
                  <a:solidFill>
                    <a:srgbClr val="00AE00"/>
                  </a:solidFill>
                  <a:latin typeface="Times New Roman" panose="02020603050405020304" pitchFamily="18" charset="0"/>
                </a:rPr>
                <a:t>6</a:t>
              </a:r>
              <a:endParaRPr lang="en-US" altLang="en-US">
                <a:solidFill>
                  <a:srgbClr val="00AE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41" name="Group 61"/>
            <p:cNvGrpSpPr>
              <a:grpSpLocks/>
            </p:cNvGrpSpPr>
            <p:nvPr/>
          </p:nvGrpSpPr>
          <p:grpSpPr bwMode="auto">
            <a:xfrm>
              <a:off x="5791200" y="3551238"/>
              <a:ext cx="533400" cy="258762"/>
              <a:chOff x="384" y="3168"/>
              <a:chExt cx="336" cy="288"/>
            </a:xfrm>
          </p:grpSpPr>
          <p:sp>
            <p:nvSpPr>
              <p:cNvPr id="42" name="Line 62"/>
              <p:cNvSpPr>
                <a:spLocks noChangeShapeType="1"/>
              </p:cNvSpPr>
              <p:nvPr/>
            </p:nvSpPr>
            <p:spPr bwMode="auto">
              <a:xfrm>
                <a:off x="384" y="3168"/>
                <a:ext cx="144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Line 63"/>
              <p:cNvSpPr>
                <a:spLocks noChangeShapeType="1"/>
              </p:cNvSpPr>
              <p:nvPr/>
            </p:nvSpPr>
            <p:spPr bwMode="auto">
              <a:xfrm flipH="1">
                <a:off x="528" y="3168"/>
                <a:ext cx="192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Line 64"/>
              <p:cNvSpPr>
                <a:spLocks noChangeShapeType="1"/>
              </p:cNvSpPr>
              <p:nvPr/>
            </p:nvSpPr>
            <p:spPr bwMode="auto">
              <a:xfrm>
                <a:off x="528" y="3312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5" name="Rectangle 65"/>
            <p:cNvSpPr>
              <a:spLocks noChangeArrowheads="1"/>
            </p:cNvSpPr>
            <p:nvPr/>
          </p:nvSpPr>
          <p:spPr bwMode="auto">
            <a:xfrm>
              <a:off x="5715000" y="3748088"/>
              <a:ext cx="6858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altLang="en-US" baseline="-25000">
                  <a:solidFill>
                    <a:srgbClr val="00AE00"/>
                  </a:solidFill>
                  <a:latin typeface="Times New Roman" panose="02020603050405020304" pitchFamily="18" charset="0"/>
                </a:rPr>
                <a:t>6</a:t>
              </a:r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altLang="en-US" baseline="-25000">
                  <a:solidFill>
                    <a:srgbClr val="00AE00"/>
                  </a:solidFill>
                  <a:latin typeface="Times New Roman" panose="02020603050405020304" pitchFamily="18" charset="0"/>
                </a:rPr>
                <a:t>7</a:t>
              </a:r>
              <a:endParaRPr lang="en-US" altLang="en-US">
                <a:solidFill>
                  <a:srgbClr val="00AE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46" name="Group 66"/>
            <p:cNvGrpSpPr>
              <a:grpSpLocks/>
            </p:cNvGrpSpPr>
            <p:nvPr/>
          </p:nvGrpSpPr>
          <p:grpSpPr bwMode="auto">
            <a:xfrm>
              <a:off x="6400800" y="3551238"/>
              <a:ext cx="533400" cy="258762"/>
              <a:chOff x="384" y="3168"/>
              <a:chExt cx="336" cy="288"/>
            </a:xfrm>
          </p:grpSpPr>
          <p:sp>
            <p:nvSpPr>
              <p:cNvPr id="47" name="Line 67"/>
              <p:cNvSpPr>
                <a:spLocks noChangeShapeType="1"/>
              </p:cNvSpPr>
              <p:nvPr/>
            </p:nvSpPr>
            <p:spPr bwMode="auto">
              <a:xfrm>
                <a:off x="384" y="3168"/>
                <a:ext cx="144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Line 68"/>
              <p:cNvSpPr>
                <a:spLocks noChangeShapeType="1"/>
              </p:cNvSpPr>
              <p:nvPr/>
            </p:nvSpPr>
            <p:spPr bwMode="auto">
              <a:xfrm flipH="1">
                <a:off x="528" y="3168"/>
                <a:ext cx="192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Line 69"/>
              <p:cNvSpPr>
                <a:spLocks noChangeShapeType="1"/>
              </p:cNvSpPr>
              <p:nvPr/>
            </p:nvSpPr>
            <p:spPr bwMode="auto">
              <a:xfrm>
                <a:off x="528" y="3312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0" name="Rectangle 70"/>
            <p:cNvSpPr>
              <a:spLocks noChangeArrowheads="1"/>
            </p:cNvSpPr>
            <p:nvPr/>
          </p:nvSpPr>
          <p:spPr bwMode="auto">
            <a:xfrm>
              <a:off x="6324600" y="3748088"/>
              <a:ext cx="6858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altLang="en-US" baseline="-25000">
                  <a:solidFill>
                    <a:srgbClr val="00AE00"/>
                  </a:solidFill>
                  <a:latin typeface="Times New Roman" panose="02020603050405020304" pitchFamily="18" charset="0"/>
                </a:rPr>
                <a:t>7</a:t>
              </a:r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altLang="en-US" baseline="-25000">
                  <a:solidFill>
                    <a:srgbClr val="00AE00"/>
                  </a:solidFill>
                  <a:latin typeface="Times New Roman" panose="02020603050405020304" pitchFamily="18" charset="0"/>
                </a:rPr>
                <a:t>8</a:t>
              </a:r>
              <a:endParaRPr lang="en-US" altLang="en-US">
                <a:solidFill>
                  <a:srgbClr val="00AE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51" name="Group 71"/>
            <p:cNvGrpSpPr>
              <a:grpSpLocks/>
            </p:cNvGrpSpPr>
            <p:nvPr/>
          </p:nvGrpSpPr>
          <p:grpSpPr bwMode="auto">
            <a:xfrm>
              <a:off x="7010400" y="3551238"/>
              <a:ext cx="533400" cy="258762"/>
              <a:chOff x="384" y="3168"/>
              <a:chExt cx="336" cy="288"/>
            </a:xfrm>
          </p:grpSpPr>
          <p:sp>
            <p:nvSpPr>
              <p:cNvPr id="52" name="Line 72"/>
              <p:cNvSpPr>
                <a:spLocks noChangeShapeType="1"/>
              </p:cNvSpPr>
              <p:nvPr/>
            </p:nvSpPr>
            <p:spPr bwMode="auto">
              <a:xfrm>
                <a:off x="384" y="3168"/>
                <a:ext cx="144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Line 73"/>
              <p:cNvSpPr>
                <a:spLocks noChangeShapeType="1"/>
              </p:cNvSpPr>
              <p:nvPr/>
            </p:nvSpPr>
            <p:spPr bwMode="auto">
              <a:xfrm flipH="1">
                <a:off x="528" y="3168"/>
                <a:ext cx="192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Line 74"/>
              <p:cNvSpPr>
                <a:spLocks noChangeShapeType="1"/>
              </p:cNvSpPr>
              <p:nvPr/>
            </p:nvSpPr>
            <p:spPr bwMode="auto">
              <a:xfrm>
                <a:off x="528" y="3312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5" name="Rectangle 75"/>
            <p:cNvSpPr>
              <a:spLocks noChangeArrowheads="1"/>
            </p:cNvSpPr>
            <p:nvPr/>
          </p:nvSpPr>
          <p:spPr bwMode="auto">
            <a:xfrm>
              <a:off x="6934200" y="3748088"/>
              <a:ext cx="6858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altLang="en-US" baseline="-25000">
                  <a:solidFill>
                    <a:srgbClr val="00AE00"/>
                  </a:solidFill>
                  <a:latin typeface="Times New Roman" panose="02020603050405020304" pitchFamily="18" charset="0"/>
                </a:rPr>
                <a:t>8</a:t>
              </a:r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altLang="en-US" baseline="-25000">
                  <a:solidFill>
                    <a:srgbClr val="00AE00"/>
                  </a:solidFill>
                  <a:latin typeface="Times New Roman" panose="02020603050405020304" pitchFamily="18" charset="0"/>
                </a:rPr>
                <a:t>9</a:t>
              </a:r>
              <a:endParaRPr lang="en-US" altLang="en-US">
                <a:solidFill>
                  <a:srgbClr val="00AE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56" name="Group 76"/>
            <p:cNvGrpSpPr>
              <a:grpSpLocks/>
            </p:cNvGrpSpPr>
            <p:nvPr/>
          </p:nvGrpSpPr>
          <p:grpSpPr bwMode="auto">
            <a:xfrm>
              <a:off x="1905000" y="2895600"/>
              <a:ext cx="6248400" cy="579438"/>
              <a:chOff x="240" y="1536"/>
              <a:chExt cx="3936" cy="365"/>
            </a:xfrm>
          </p:grpSpPr>
          <p:sp>
            <p:nvSpPr>
              <p:cNvPr id="57" name="Line 77"/>
              <p:cNvSpPr>
                <a:spLocks noChangeShapeType="1"/>
              </p:cNvSpPr>
              <p:nvPr/>
            </p:nvSpPr>
            <p:spPr bwMode="auto">
              <a:xfrm>
                <a:off x="240" y="1632"/>
                <a:ext cx="3936" cy="0"/>
              </a:xfrm>
              <a:prstGeom prst="line">
                <a:avLst/>
              </a:prstGeom>
              <a:noFill/>
              <a:ln w="12700">
                <a:solidFill>
                  <a:srgbClr val="FC0128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Line 78"/>
              <p:cNvSpPr>
                <a:spLocks noChangeShapeType="1"/>
              </p:cNvSpPr>
              <p:nvPr/>
            </p:nvSpPr>
            <p:spPr bwMode="auto">
              <a:xfrm>
                <a:off x="768" y="1536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Line 79"/>
              <p:cNvSpPr>
                <a:spLocks noChangeShapeType="1"/>
              </p:cNvSpPr>
              <p:nvPr/>
            </p:nvSpPr>
            <p:spPr bwMode="auto">
              <a:xfrm>
                <a:off x="1152" y="1536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Line 80"/>
              <p:cNvSpPr>
                <a:spLocks noChangeShapeType="1"/>
              </p:cNvSpPr>
              <p:nvPr/>
            </p:nvSpPr>
            <p:spPr bwMode="auto">
              <a:xfrm>
                <a:off x="1536" y="1536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Line 81"/>
              <p:cNvSpPr>
                <a:spLocks noChangeShapeType="1"/>
              </p:cNvSpPr>
              <p:nvPr/>
            </p:nvSpPr>
            <p:spPr bwMode="auto">
              <a:xfrm>
                <a:off x="1920" y="1536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Line 82"/>
              <p:cNvSpPr>
                <a:spLocks noChangeShapeType="1"/>
              </p:cNvSpPr>
              <p:nvPr/>
            </p:nvSpPr>
            <p:spPr bwMode="auto">
              <a:xfrm>
                <a:off x="2304" y="1536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Line 83"/>
              <p:cNvSpPr>
                <a:spLocks noChangeShapeType="1"/>
              </p:cNvSpPr>
              <p:nvPr/>
            </p:nvSpPr>
            <p:spPr bwMode="auto">
              <a:xfrm>
                <a:off x="2688" y="1536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Line 84"/>
              <p:cNvSpPr>
                <a:spLocks noChangeShapeType="1"/>
              </p:cNvSpPr>
              <p:nvPr/>
            </p:nvSpPr>
            <p:spPr bwMode="auto">
              <a:xfrm>
                <a:off x="3072" y="1536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Line 85"/>
              <p:cNvSpPr>
                <a:spLocks noChangeShapeType="1"/>
              </p:cNvSpPr>
              <p:nvPr/>
            </p:nvSpPr>
            <p:spPr bwMode="auto">
              <a:xfrm>
                <a:off x="3456" y="1536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Line 86"/>
              <p:cNvSpPr>
                <a:spLocks noChangeShapeType="1"/>
              </p:cNvSpPr>
              <p:nvPr/>
            </p:nvSpPr>
            <p:spPr bwMode="auto">
              <a:xfrm>
                <a:off x="3840" y="1536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Line 87"/>
              <p:cNvSpPr>
                <a:spLocks noChangeShapeType="1"/>
              </p:cNvSpPr>
              <p:nvPr/>
            </p:nvSpPr>
            <p:spPr bwMode="auto">
              <a:xfrm>
                <a:off x="384" y="1536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Text Box 88"/>
              <p:cNvSpPr txBox="1">
                <a:spLocks noChangeArrowheads="1"/>
              </p:cNvSpPr>
              <p:nvPr/>
            </p:nvSpPr>
            <p:spPr bwMode="auto">
              <a:xfrm>
                <a:off x="240" y="1728"/>
                <a:ext cx="2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18FFD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en-US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A(t</a:t>
                </a:r>
                <a:r>
                  <a:rPr lang="en-US" altLang="en-US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0</a:t>
                </a:r>
                <a:r>
                  <a:rPr lang="en-US" altLang="en-US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69" name="Text Box 89"/>
              <p:cNvSpPr txBox="1">
                <a:spLocks noChangeArrowheads="1"/>
              </p:cNvSpPr>
              <p:nvPr/>
            </p:nvSpPr>
            <p:spPr bwMode="auto">
              <a:xfrm>
                <a:off x="624" y="1728"/>
                <a:ext cx="2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18FFD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A(t</a:t>
                </a:r>
                <a:r>
                  <a:rPr lang="en-US" altLang="en-US" baseline="-250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1</a:t>
                </a: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70" name="Text Box 90"/>
              <p:cNvSpPr txBox="1">
                <a:spLocks noChangeArrowheads="1"/>
              </p:cNvSpPr>
              <p:nvPr/>
            </p:nvSpPr>
            <p:spPr bwMode="auto">
              <a:xfrm>
                <a:off x="1008" y="1728"/>
                <a:ext cx="2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18FFD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A(t</a:t>
                </a:r>
                <a:r>
                  <a:rPr lang="en-US" altLang="en-US" baseline="-250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2</a:t>
                </a: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71" name="Text Box 91"/>
              <p:cNvSpPr txBox="1">
                <a:spLocks noChangeArrowheads="1"/>
              </p:cNvSpPr>
              <p:nvPr/>
            </p:nvSpPr>
            <p:spPr bwMode="auto">
              <a:xfrm>
                <a:off x="1392" y="1728"/>
                <a:ext cx="2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18FFD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A(t</a:t>
                </a:r>
                <a:r>
                  <a:rPr lang="en-US" altLang="en-US" baseline="-250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3</a:t>
                </a: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72" name="Text Box 92"/>
              <p:cNvSpPr txBox="1">
                <a:spLocks noChangeArrowheads="1"/>
              </p:cNvSpPr>
              <p:nvPr/>
            </p:nvSpPr>
            <p:spPr bwMode="auto">
              <a:xfrm>
                <a:off x="1776" y="1728"/>
                <a:ext cx="2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18FFD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A(t</a:t>
                </a:r>
                <a:r>
                  <a:rPr lang="en-US" altLang="en-US" baseline="-250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4</a:t>
                </a: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73" name="Text Box 93"/>
              <p:cNvSpPr txBox="1">
                <a:spLocks noChangeArrowheads="1"/>
              </p:cNvSpPr>
              <p:nvPr/>
            </p:nvSpPr>
            <p:spPr bwMode="auto">
              <a:xfrm>
                <a:off x="2160" y="1728"/>
                <a:ext cx="2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18FFD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A(t</a:t>
                </a:r>
                <a:r>
                  <a:rPr lang="en-US" altLang="en-US" baseline="-250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5</a:t>
                </a: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74" name="Text Box 94"/>
              <p:cNvSpPr txBox="1">
                <a:spLocks noChangeArrowheads="1"/>
              </p:cNvSpPr>
              <p:nvPr/>
            </p:nvSpPr>
            <p:spPr bwMode="auto">
              <a:xfrm>
                <a:off x="2544" y="1728"/>
                <a:ext cx="2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18FFD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A(t</a:t>
                </a:r>
                <a:r>
                  <a:rPr lang="en-US" altLang="en-US" baseline="-250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6</a:t>
                </a: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75" name="Text Box 95"/>
              <p:cNvSpPr txBox="1">
                <a:spLocks noChangeArrowheads="1"/>
              </p:cNvSpPr>
              <p:nvPr/>
            </p:nvSpPr>
            <p:spPr bwMode="auto">
              <a:xfrm>
                <a:off x="2928" y="1728"/>
                <a:ext cx="2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18FFD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A(t</a:t>
                </a:r>
                <a:r>
                  <a:rPr lang="en-US" altLang="en-US" baseline="-250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7</a:t>
                </a: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76" name="Text Box 96"/>
              <p:cNvSpPr txBox="1">
                <a:spLocks noChangeArrowheads="1"/>
              </p:cNvSpPr>
              <p:nvPr/>
            </p:nvSpPr>
            <p:spPr bwMode="auto">
              <a:xfrm>
                <a:off x="3312" y="1728"/>
                <a:ext cx="2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18FFD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A(t</a:t>
                </a:r>
                <a:r>
                  <a:rPr lang="en-US" altLang="en-US" baseline="-250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8</a:t>
                </a: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77" name="Text Box 97"/>
              <p:cNvSpPr txBox="1">
                <a:spLocks noChangeArrowheads="1"/>
              </p:cNvSpPr>
              <p:nvPr/>
            </p:nvSpPr>
            <p:spPr bwMode="auto">
              <a:xfrm>
                <a:off x="3696" y="1728"/>
                <a:ext cx="2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18FFD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A(t</a:t>
                </a:r>
                <a:r>
                  <a:rPr lang="en-US" altLang="en-US" baseline="-250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9</a:t>
                </a: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)</a:t>
                </a:r>
              </a:p>
            </p:txBody>
          </p:sp>
        </p:grpSp>
        <p:sp>
          <p:nvSpPr>
            <p:cNvPr id="78" name="Rectangle 98"/>
            <p:cNvSpPr>
              <a:spLocks noChangeArrowheads="1"/>
            </p:cNvSpPr>
            <p:nvPr/>
          </p:nvSpPr>
          <p:spPr bwMode="auto">
            <a:xfrm>
              <a:off x="2514600" y="3748088"/>
              <a:ext cx="2286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79" name="Rectangle 99"/>
            <p:cNvSpPr>
              <a:spLocks noChangeArrowheads="1"/>
            </p:cNvSpPr>
            <p:nvPr/>
          </p:nvSpPr>
          <p:spPr bwMode="auto">
            <a:xfrm>
              <a:off x="3124200" y="3748088"/>
              <a:ext cx="2286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 dirty="0">
                  <a:solidFill>
                    <a:srgbClr val="00AE00"/>
                  </a:solidFill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80" name="Rectangle 100"/>
            <p:cNvSpPr>
              <a:spLocks noChangeArrowheads="1"/>
            </p:cNvSpPr>
            <p:nvPr/>
          </p:nvSpPr>
          <p:spPr bwMode="auto">
            <a:xfrm>
              <a:off x="3733800" y="3748088"/>
              <a:ext cx="2286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81" name="Rectangle 101"/>
            <p:cNvSpPr>
              <a:spLocks noChangeArrowheads="1"/>
            </p:cNvSpPr>
            <p:nvPr/>
          </p:nvSpPr>
          <p:spPr bwMode="auto">
            <a:xfrm>
              <a:off x="4343400" y="3748088"/>
              <a:ext cx="2286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82" name="Rectangle 102"/>
            <p:cNvSpPr>
              <a:spLocks noChangeArrowheads="1"/>
            </p:cNvSpPr>
            <p:nvPr/>
          </p:nvSpPr>
          <p:spPr bwMode="auto">
            <a:xfrm>
              <a:off x="4953000" y="3748088"/>
              <a:ext cx="2286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83" name="Rectangle 103"/>
            <p:cNvSpPr>
              <a:spLocks noChangeArrowheads="1"/>
            </p:cNvSpPr>
            <p:nvPr/>
          </p:nvSpPr>
          <p:spPr bwMode="auto">
            <a:xfrm>
              <a:off x="5562600" y="3748088"/>
              <a:ext cx="2286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84" name="Rectangle 104"/>
            <p:cNvSpPr>
              <a:spLocks noChangeArrowheads="1"/>
            </p:cNvSpPr>
            <p:nvPr/>
          </p:nvSpPr>
          <p:spPr bwMode="auto">
            <a:xfrm>
              <a:off x="6172200" y="3748088"/>
              <a:ext cx="2286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85" name="Rectangle 105"/>
            <p:cNvSpPr>
              <a:spLocks noChangeArrowheads="1"/>
            </p:cNvSpPr>
            <p:nvPr/>
          </p:nvSpPr>
          <p:spPr bwMode="auto">
            <a:xfrm>
              <a:off x="6781800" y="3748088"/>
              <a:ext cx="2286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86" name="Rectangle 106"/>
            <p:cNvSpPr>
              <a:spLocks noChangeArrowheads="1"/>
            </p:cNvSpPr>
            <p:nvPr/>
          </p:nvSpPr>
          <p:spPr bwMode="auto">
            <a:xfrm>
              <a:off x="7391400" y="3733800"/>
              <a:ext cx="8382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+...</a:t>
              </a:r>
            </a:p>
          </p:txBody>
        </p:sp>
        <p:graphicFrame>
          <p:nvGraphicFramePr>
            <p:cNvPr id="87" name="Object 10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11720505"/>
                </p:ext>
              </p:extLst>
            </p:nvPr>
          </p:nvGraphicFramePr>
          <p:xfrm>
            <a:off x="685800" y="3778250"/>
            <a:ext cx="1155700" cy="315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93" name="Equation" r:id="rId5" imgW="1155600" imgH="317160" progId="Equation.DSMT4">
                    <p:embed/>
                  </p:oleObj>
                </mc:Choice>
                <mc:Fallback>
                  <p:oleObj name="Equation" r:id="rId5" imgW="1155600" imgH="317160" progId="Equation.DSMT4">
                    <p:embed/>
                    <p:pic>
                      <p:nvPicPr>
                        <p:cNvPr id="71787" name="Object 10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5800" y="3778250"/>
                          <a:ext cx="1155700" cy="3159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0" name="Rectangle 150"/>
          <p:cNvSpPr>
            <a:spLocks noChangeArrowheads="1"/>
          </p:cNvSpPr>
          <p:nvPr/>
        </p:nvSpPr>
        <p:spPr bwMode="auto">
          <a:xfrm>
            <a:off x="533400" y="5448300"/>
            <a:ext cx="8229600" cy="1246188"/>
          </a:xfrm>
          <a:prstGeom prst="rect">
            <a:avLst/>
          </a:prstGeom>
          <a:solidFill>
            <a:srgbClr val="CECEC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" name="Line 152"/>
          <p:cNvSpPr>
            <a:spLocks noChangeShapeType="1"/>
          </p:cNvSpPr>
          <p:nvPr/>
        </p:nvSpPr>
        <p:spPr bwMode="auto">
          <a:xfrm>
            <a:off x="2133600" y="6130925"/>
            <a:ext cx="228600" cy="130175"/>
          </a:xfrm>
          <a:prstGeom prst="line">
            <a:avLst/>
          </a:prstGeom>
          <a:noFill/>
          <a:ln w="12700">
            <a:solidFill>
              <a:srgbClr val="00AE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" name="Line 153"/>
          <p:cNvSpPr>
            <a:spLocks noChangeShapeType="1"/>
          </p:cNvSpPr>
          <p:nvPr/>
        </p:nvSpPr>
        <p:spPr bwMode="auto">
          <a:xfrm flipH="1">
            <a:off x="2362200" y="6096000"/>
            <a:ext cx="2743200" cy="165100"/>
          </a:xfrm>
          <a:prstGeom prst="line">
            <a:avLst/>
          </a:prstGeom>
          <a:noFill/>
          <a:ln w="12700">
            <a:solidFill>
              <a:srgbClr val="00AE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" name="Line 154"/>
          <p:cNvSpPr>
            <a:spLocks noChangeShapeType="1"/>
          </p:cNvSpPr>
          <p:nvPr/>
        </p:nvSpPr>
        <p:spPr bwMode="auto">
          <a:xfrm>
            <a:off x="2362200" y="6261100"/>
            <a:ext cx="0" cy="128588"/>
          </a:xfrm>
          <a:prstGeom prst="line">
            <a:avLst/>
          </a:prstGeom>
          <a:noFill/>
          <a:ln w="12700">
            <a:solidFill>
              <a:srgbClr val="00AE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" name="Rectangle 155"/>
          <p:cNvSpPr>
            <a:spLocks noChangeArrowheads="1"/>
          </p:cNvSpPr>
          <p:nvPr/>
        </p:nvSpPr>
        <p:spPr bwMode="auto">
          <a:xfrm>
            <a:off x="2057400" y="6327775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>
                <a:solidFill>
                  <a:srgbClr val="00AE00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 baseline="-25000">
                <a:solidFill>
                  <a:srgbClr val="00AE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>
                <a:solidFill>
                  <a:srgbClr val="00AE00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 baseline="-25000">
                <a:solidFill>
                  <a:srgbClr val="00AE00"/>
                </a:solidFill>
                <a:latin typeface="Times New Roman" panose="02020603050405020304" pitchFamily="18" charset="0"/>
              </a:rPr>
              <a:t>5</a:t>
            </a:r>
            <a:endParaRPr lang="en-US" altLang="en-US">
              <a:solidFill>
                <a:srgbClr val="00AE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6" name="Rectangle 156"/>
          <p:cNvSpPr>
            <a:spLocks noChangeArrowheads="1"/>
          </p:cNvSpPr>
          <p:nvPr/>
        </p:nvSpPr>
        <p:spPr bwMode="auto">
          <a:xfrm>
            <a:off x="4114800" y="6327775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>
                <a:solidFill>
                  <a:srgbClr val="00AE00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 baseline="-25000">
                <a:solidFill>
                  <a:srgbClr val="00AE00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>
                <a:solidFill>
                  <a:srgbClr val="00AE00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 baseline="-25000">
                <a:solidFill>
                  <a:srgbClr val="00AE00"/>
                </a:solidFill>
                <a:latin typeface="Times New Roman" panose="02020603050405020304" pitchFamily="18" charset="0"/>
              </a:rPr>
              <a:t>8</a:t>
            </a:r>
            <a:endParaRPr lang="en-US" altLang="en-US">
              <a:solidFill>
                <a:srgbClr val="00AE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7" name="Rectangle 157"/>
          <p:cNvSpPr>
            <a:spLocks noChangeArrowheads="1"/>
          </p:cNvSpPr>
          <p:nvPr/>
        </p:nvSpPr>
        <p:spPr bwMode="auto">
          <a:xfrm>
            <a:off x="4800600" y="6327775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>
                <a:solidFill>
                  <a:srgbClr val="00AE00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 baseline="-25000">
                <a:solidFill>
                  <a:srgbClr val="00AE00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>
                <a:solidFill>
                  <a:srgbClr val="00AE00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 baseline="-25000">
                <a:solidFill>
                  <a:srgbClr val="00AE00"/>
                </a:solidFill>
                <a:latin typeface="Times New Roman" panose="02020603050405020304" pitchFamily="18" charset="0"/>
              </a:rPr>
              <a:t>9</a:t>
            </a:r>
            <a:endParaRPr lang="en-US" altLang="en-US">
              <a:solidFill>
                <a:srgbClr val="00AE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9" name="Line 159"/>
          <p:cNvSpPr>
            <a:spLocks noChangeShapeType="1"/>
          </p:cNvSpPr>
          <p:nvPr/>
        </p:nvSpPr>
        <p:spPr bwMode="auto">
          <a:xfrm>
            <a:off x="1905000" y="5627688"/>
            <a:ext cx="6248400" cy="0"/>
          </a:xfrm>
          <a:prstGeom prst="line">
            <a:avLst/>
          </a:prstGeom>
          <a:noFill/>
          <a:ln w="12700">
            <a:solidFill>
              <a:srgbClr val="FC0128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" name="Line 160"/>
          <p:cNvSpPr>
            <a:spLocks noChangeShapeType="1"/>
          </p:cNvSpPr>
          <p:nvPr/>
        </p:nvSpPr>
        <p:spPr bwMode="auto">
          <a:xfrm>
            <a:off x="2743200" y="5475288"/>
            <a:ext cx="0" cy="304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" name="Line 161"/>
          <p:cNvSpPr>
            <a:spLocks noChangeShapeType="1"/>
          </p:cNvSpPr>
          <p:nvPr/>
        </p:nvSpPr>
        <p:spPr bwMode="auto">
          <a:xfrm>
            <a:off x="3352800" y="5475288"/>
            <a:ext cx="0" cy="304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" name="Line 162"/>
          <p:cNvSpPr>
            <a:spLocks noChangeShapeType="1"/>
          </p:cNvSpPr>
          <p:nvPr/>
        </p:nvSpPr>
        <p:spPr bwMode="auto">
          <a:xfrm>
            <a:off x="3962400" y="5475288"/>
            <a:ext cx="0" cy="304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" name="Line 163"/>
          <p:cNvSpPr>
            <a:spLocks noChangeShapeType="1"/>
          </p:cNvSpPr>
          <p:nvPr/>
        </p:nvSpPr>
        <p:spPr bwMode="auto">
          <a:xfrm>
            <a:off x="4572000" y="5475288"/>
            <a:ext cx="0" cy="304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" name="Line 164"/>
          <p:cNvSpPr>
            <a:spLocks noChangeShapeType="1"/>
          </p:cNvSpPr>
          <p:nvPr/>
        </p:nvSpPr>
        <p:spPr bwMode="auto">
          <a:xfrm>
            <a:off x="5181600" y="5475288"/>
            <a:ext cx="0" cy="304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" name="Line 165"/>
          <p:cNvSpPr>
            <a:spLocks noChangeShapeType="1"/>
          </p:cNvSpPr>
          <p:nvPr/>
        </p:nvSpPr>
        <p:spPr bwMode="auto">
          <a:xfrm>
            <a:off x="5791200" y="5475288"/>
            <a:ext cx="0" cy="304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" name="Line 166"/>
          <p:cNvSpPr>
            <a:spLocks noChangeShapeType="1"/>
          </p:cNvSpPr>
          <p:nvPr/>
        </p:nvSpPr>
        <p:spPr bwMode="auto">
          <a:xfrm>
            <a:off x="6400800" y="5475288"/>
            <a:ext cx="0" cy="304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" name="Line 167"/>
          <p:cNvSpPr>
            <a:spLocks noChangeShapeType="1"/>
          </p:cNvSpPr>
          <p:nvPr/>
        </p:nvSpPr>
        <p:spPr bwMode="auto">
          <a:xfrm>
            <a:off x="7010400" y="5475288"/>
            <a:ext cx="0" cy="304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" name="Line 168"/>
          <p:cNvSpPr>
            <a:spLocks noChangeShapeType="1"/>
          </p:cNvSpPr>
          <p:nvPr/>
        </p:nvSpPr>
        <p:spPr bwMode="auto">
          <a:xfrm>
            <a:off x="7620000" y="5475288"/>
            <a:ext cx="0" cy="304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" name="Line 169"/>
          <p:cNvSpPr>
            <a:spLocks noChangeShapeType="1"/>
          </p:cNvSpPr>
          <p:nvPr/>
        </p:nvSpPr>
        <p:spPr bwMode="auto">
          <a:xfrm>
            <a:off x="2133600" y="5475288"/>
            <a:ext cx="0" cy="304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0" name="Text Box 170"/>
          <p:cNvSpPr txBox="1">
            <a:spLocks noChangeArrowheads="1"/>
          </p:cNvSpPr>
          <p:nvPr/>
        </p:nvSpPr>
        <p:spPr bwMode="auto">
          <a:xfrm>
            <a:off x="1905000" y="5780088"/>
            <a:ext cx="457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A(t</a:t>
            </a:r>
            <a:r>
              <a:rPr lang="en-US" altLang="en-US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51" name="Text Box 171"/>
          <p:cNvSpPr txBox="1">
            <a:spLocks noChangeArrowheads="1"/>
          </p:cNvSpPr>
          <p:nvPr/>
        </p:nvSpPr>
        <p:spPr bwMode="auto">
          <a:xfrm>
            <a:off x="2514600" y="5780088"/>
            <a:ext cx="457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A(t</a:t>
            </a:r>
            <a:r>
              <a:rPr lang="en-US" altLang="en-US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52" name="Text Box 172"/>
          <p:cNvSpPr txBox="1">
            <a:spLocks noChangeArrowheads="1"/>
          </p:cNvSpPr>
          <p:nvPr/>
        </p:nvSpPr>
        <p:spPr bwMode="auto">
          <a:xfrm>
            <a:off x="3124200" y="5780088"/>
            <a:ext cx="457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A(t</a:t>
            </a:r>
            <a:r>
              <a:rPr lang="en-US" altLang="en-US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53" name="Text Box 173"/>
          <p:cNvSpPr txBox="1">
            <a:spLocks noChangeArrowheads="1"/>
          </p:cNvSpPr>
          <p:nvPr/>
        </p:nvSpPr>
        <p:spPr bwMode="auto">
          <a:xfrm>
            <a:off x="3733800" y="5780088"/>
            <a:ext cx="457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A(t</a:t>
            </a:r>
            <a:r>
              <a:rPr lang="en-US" altLang="en-US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54" name="Text Box 174"/>
          <p:cNvSpPr txBox="1">
            <a:spLocks noChangeArrowheads="1"/>
          </p:cNvSpPr>
          <p:nvPr/>
        </p:nvSpPr>
        <p:spPr bwMode="auto">
          <a:xfrm>
            <a:off x="4343400" y="5780088"/>
            <a:ext cx="457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A(t</a:t>
            </a:r>
            <a:r>
              <a:rPr lang="en-US" altLang="en-US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55" name="Text Box 175"/>
          <p:cNvSpPr txBox="1">
            <a:spLocks noChangeArrowheads="1"/>
          </p:cNvSpPr>
          <p:nvPr/>
        </p:nvSpPr>
        <p:spPr bwMode="auto">
          <a:xfrm>
            <a:off x="4953000" y="5780088"/>
            <a:ext cx="457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A(t</a:t>
            </a:r>
            <a:r>
              <a:rPr lang="en-US" altLang="en-US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5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56" name="Text Box 176"/>
          <p:cNvSpPr txBox="1">
            <a:spLocks noChangeArrowheads="1"/>
          </p:cNvSpPr>
          <p:nvPr/>
        </p:nvSpPr>
        <p:spPr bwMode="auto">
          <a:xfrm>
            <a:off x="5562600" y="5780088"/>
            <a:ext cx="457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A(t</a:t>
            </a:r>
            <a:r>
              <a:rPr lang="en-US" altLang="en-US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6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57" name="Text Box 177"/>
          <p:cNvSpPr txBox="1">
            <a:spLocks noChangeArrowheads="1"/>
          </p:cNvSpPr>
          <p:nvPr/>
        </p:nvSpPr>
        <p:spPr bwMode="auto">
          <a:xfrm>
            <a:off x="6172200" y="5780088"/>
            <a:ext cx="457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A(t</a:t>
            </a:r>
            <a:r>
              <a:rPr lang="en-US" altLang="en-US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7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58" name="Text Box 178"/>
          <p:cNvSpPr txBox="1">
            <a:spLocks noChangeArrowheads="1"/>
          </p:cNvSpPr>
          <p:nvPr/>
        </p:nvSpPr>
        <p:spPr bwMode="auto">
          <a:xfrm>
            <a:off x="6781800" y="5780088"/>
            <a:ext cx="457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A(t</a:t>
            </a:r>
            <a:r>
              <a:rPr lang="en-US" altLang="en-US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8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59" name="Text Box 179"/>
          <p:cNvSpPr txBox="1">
            <a:spLocks noChangeArrowheads="1"/>
          </p:cNvSpPr>
          <p:nvPr/>
        </p:nvSpPr>
        <p:spPr bwMode="auto">
          <a:xfrm>
            <a:off x="7391400" y="5780088"/>
            <a:ext cx="457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A(t</a:t>
            </a:r>
            <a:r>
              <a:rPr lang="en-US" altLang="en-US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9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60" name="Rectangle 180"/>
          <p:cNvSpPr>
            <a:spLocks noChangeArrowheads="1"/>
          </p:cNvSpPr>
          <p:nvPr/>
        </p:nvSpPr>
        <p:spPr bwMode="auto">
          <a:xfrm>
            <a:off x="2590800" y="6327775"/>
            <a:ext cx="22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>
                <a:solidFill>
                  <a:srgbClr val="00AE00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161" name="Rectangle 181"/>
          <p:cNvSpPr>
            <a:spLocks noChangeArrowheads="1"/>
          </p:cNvSpPr>
          <p:nvPr/>
        </p:nvSpPr>
        <p:spPr bwMode="auto">
          <a:xfrm>
            <a:off x="3276600" y="6327775"/>
            <a:ext cx="22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>
                <a:solidFill>
                  <a:srgbClr val="00AE00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162" name="Rectangle 182"/>
          <p:cNvSpPr>
            <a:spLocks noChangeArrowheads="1"/>
          </p:cNvSpPr>
          <p:nvPr/>
        </p:nvSpPr>
        <p:spPr bwMode="auto">
          <a:xfrm>
            <a:off x="3962400" y="6327775"/>
            <a:ext cx="22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>
                <a:solidFill>
                  <a:srgbClr val="00AE00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163" name="Rectangle 183"/>
          <p:cNvSpPr>
            <a:spLocks noChangeArrowheads="1"/>
          </p:cNvSpPr>
          <p:nvPr/>
        </p:nvSpPr>
        <p:spPr bwMode="auto">
          <a:xfrm>
            <a:off x="4648200" y="6327775"/>
            <a:ext cx="22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>
                <a:solidFill>
                  <a:srgbClr val="00AE00"/>
                </a:solidFill>
                <a:latin typeface="Times New Roman" panose="02020603050405020304" pitchFamily="18" charset="0"/>
              </a:rPr>
              <a:t>+</a:t>
            </a:r>
          </a:p>
        </p:txBody>
      </p:sp>
      <p:graphicFrame>
        <p:nvGraphicFramePr>
          <p:cNvPr id="164" name="Object 184"/>
          <p:cNvGraphicFramePr>
            <a:graphicFrameLocks noChangeAspect="1"/>
          </p:cNvGraphicFramePr>
          <p:nvPr/>
        </p:nvGraphicFramePr>
        <p:xfrm>
          <a:off x="628650" y="6357938"/>
          <a:ext cx="1270000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4" name="Equation" r:id="rId7" imgW="1269720" imgH="317160" progId="Equation.DSMT4">
                  <p:embed/>
                </p:oleObj>
              </mc:Choice>
              <mc:Fallback>
                <p:oleObj name="Equation" r:id="rId7" imgW="1269720" imgH="317160" progId="Equation.DSMT4">
                  <p:embed/>
                  <p:pic>
                    <p:nvPicPr>
                      <p:cNvPr id="71864" name="Object 1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" y="6357938"/>
                        <a:ext cx="1270000" cy="31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6" name="Line 186"/>
          <p:cNvSpPr>
            <a:spLocks noChangeShapeType="1"/>
          </p:cNvSpPr>
          <p:nvPr/>
        </p:nvSpPr>
        <p:spPr bwMode="auto">
          <a:xfrm>
            <a:off x="2819400" y="6130925"/>
            <a:ext cx="228600" cy="130175"/>
          </a:xfrm>
          <a:prstGeom prst="line">
            <a:avLst/>
          </a:prstGeom>
          <a:noFill/>
          <a:ln w="12700">
            <a:solidFill>
              <a:srgbClr val="00AE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7" name="Line 187"/>
          <p:cNvSpPr>
            <a:spLocks noChangeShapeType="1"/>
          </p:cNvSpPr>
          <p:nvPr/>
        </p:nvSpPr>
        <p:spPr bwMode="auto">
          <a:xfrm flipH="1">
            <a:off x="3048000" y="6096000"/>
            <a:ext cx="2743200" cy="165100"/>
          </a:xfrm>
          <a:prstGeom prst="line">
            <a:avLst/>
          </a:prstGeom>
          <a:noFill/>
          <a:ln w="12700">
            <a:solidFill>
              <a:srgbClr val="00AE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8" name="Line 188"/>
          <p:cNvSpPr>
            <a:spLocks noChangeShapeType="1"/>
          </p:cNvSpPr>
          <p:nvPr/>
        </p:nvSpPr>
        <p:spPr bwMode="auto">
          <a:xfrm>
            <a:off x="3048000" y="6261100"/>
            <a:ext cx="0" cy="128588"/>
          </a:xfrm>
          <a:prstGeom prst="line">
            <a:avLst/>
          </a:prstGeom>
          <a:noFill/>
          <a:ln w="12700">
            <a:solidFill>
              <a:srgbClr val="00AE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" name="Line 190"/>
          <p:cNvSpPr>
            <a:spLocks noChangeShapeType="1"/>
          </p:cNvSpPr>
          <p:nvPr/>
        </p:nvSpPr>
        <p:spPr bwMode="auto">
          <a:xfrm>
            <a:off x="3505200" y="6130925"/>
            <a:ext cx="228600" cy="130175"/>
          </a:xfrm>
          <a:prstGeom prst="line">
            <a:avLst/>
          </a:prstGeom>
          <a:noFill/>
          <a:ln w="12700">
            <a:solidFill>
              <a:srgbClr val="00AE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" name="Line 191"/>
          <p:cNvSpPr>
            <a:spLocks noChangeShapeType="1"/>
          </p:cNvSpPr>
          <p:nvPr/>
        </p:nvSpPr>
        <p:spPr bwMode="auto">
          <a:xfrm flipH="1">
            <a:off x="3733800" y="6096000"/>
            <a:ext cx="2743200" cy="165100"/>
          </a:xfrm>
          <a:prstGeom prst="line">
            <a:avLst/>
          </a:prstGeom>
          <a:noFill/>
          <a:ln w="12700">
            <a:solidFill>
              <a:srgbClr val="00AE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" name="Line 192"/>
          <p:cNvSpPr>
            <a:spLocks noChangeShapeType="1"/>
          </p:cNvSpPr>
          <p:nvPr/>
        </p:nvSpPr>
        <p:spPr bwMode="auto">
          <a:xfrm>
            <a:off x="3733800" y="6261100"/>
            <a:ext cx="0" cy="128588"/>
          </a:xfrm>
          <a:prstGeom prst="line">
            <a:avLst/>
          </a:prstGeom>
          <a:noFill/>
          <a:ln w="12700">
            <a:solidFill>
              <a:srgbClr val="00AE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" name="Line 194"/>
          <p:cNvSpPr>
            <a:spLocks noChangeShapeType="1"/>
          </p:cNvSpPr>
          <p:nvPr/>
        </p:nvSpPr>
        <p:spPr bwMode="auto">
          <a:xfrm>
            <a:off x="4191000" y="6130925"/>
            <a:ext cx="228600" cy="130175"/>
          </a:xfrm>
          <a:prstGeom prst="line">
            <a:avLst/>
          </a:prstGeom>
          <a:noFill/>
          <a:ln w="12700">
            <a:solidFill>
              <a:srgbClr val="00AE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" name="Line 195"/>
          <p:cNvSpPr>
            <a:spLocks noChangeShapeType="1"/>
          </p:cNvSpPr>
          <p:nvPr/>
        </p:nvSpPr>
        <p:spPr bwMode="auto">
          <a:xfrm flipH="1">
            <a:off x="4419600" y="6096000"/>
            <a:ext cx="2743200" cy="165100"/>
          </a:xfrm>
          <a:prstGeom prst="line">
            <a:avLst/>
          </a:prstGeom>
          <a:noFill/>
          <a:ln w="12700">
            <a:solidFill>
              <a:srgbClr val="00AE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" name="Line 196"/>
          <p:cNvSpPr>
            <a:spLocks noChangeShapeType="1"/>
          </p:cNvSpPr>
          <p:nvPr/>
        </p:nvSpPr>
        <p:spPr bwMode="auto">
          <a:xfrm>
            <a:off x="4419600" y="6261100"/>
            <a:ext cx="0" cy="128588"/>
          </a:xfrm>
          <a:prstGeom prst="line">
            <a:avLst/>
          </a:prstGeom>
          <a:noFill/>
          <a:ln w="12700">
            <a:solidFill>
              <a:srgbClr val="00AE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" name="Line 198"/>
          <p:cNvSpPr>
            <a:spLocks noChangeShapeType="1"/>
          </p:cNvSpPr>
          <p:nvPr/>
        </p:nvSpPr>
        <p:spPr bwMode="auto">
          <a:xfrm>
            <a:off x="4876800" y="6130925"/>
            <a:ext cx="228600" cy="130175"/>
          </a:xfrm>
          <a:prstGeom prst="line">
            <a:avLst/>
          </a:prstGeom>
          <a:noFill/>
          <a:ln w="12700">
            <a:solidFill>
              <a:srgbClr val="00AE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9" name="Line 199"/>
          <p:cNvSpPr>
            <a:spLocks noChangeShapeType="1"/>
          </p:cNvSpPr>
          <p:nvPr/>
        </p:nvSpPr>
        <p:spPr bwMode="auto">
          <a:xfrm flipH="1">
            <a:off x="5105400" y="6096000"/>
            <a:ext cx="2743200" cy="165100"/>
          </a:xfrm>
          <a:prstGeom prst="line">
            <a:avLst/>
          </a:prstGeom>
          <a:noFill/>
          <a:ln w="12700">
            <a:solidFill>
              <a:srgbClr val="00AE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" name="Line 200"/>
          <p:cNvSpPr>
            <a:spLocks noChangeShapeType="1"/>
          </p:cNvSpPr>
          <p:nvPr/>
        </p:nvSpPr>
        <p:spPr bwMode="auto">
          <a:xfrm>
            <a:off x="5105400" y="6261100"/>
            <a:ext cx="0" cy="128588"/>
          </a:xfrm>
          <a:prstGeom prst="line">
            <a:avLst/>
          </a:prstGeom>
          <a:noFill/>
          <a:ln w="12700">
            <a:solidFill>
              <a:srgbClr val="00AE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" name="Rectangle 201"/>
          <p:cNvSpPr>
            <a:spLocks noChangeArrowheads="1"/>
          </p:cNvSpPr>
          <p:nvPr/>
        </p:nvSpPr>
        <p:spPr bwMode="auto">
          <a:xfrm>
            <a:off x="5334000" y="6338888"/>
            <a:ext cx="83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>
                <a:solidFill>
                  <a:srgbClr val="00AE00"/>
                </a:solidFill>
                <a:latin typeface="Times New Roman" panose="02020603050405020304" pitchFamily="18" charset="0"/>
              </a:rPr>
              <a:t>+...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3400" y="4114800"/>
            <a:ext cx="8229600" cy="1343025"/>
            <a:chOff x="533400" y="4114800"/>
            <a:chExt cx="8229600" cy="1343025"/>
          </a:xfrm>
        </p:grpSpPr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533400" y="4114800"/>
              <a:ext cx="8229600" cy="1343025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Rectangle 108"/>
            <p:cNvSpPr>
              <a:spLocks noChangeArrowheads="1"/>
            </p:cNvSpPr>
            <p:nvPr/>
          </p:nvSpPr>
          <p:spPr bwMode="auto">
            <a:xfrm>
              <a:off x="2057400" y="5043488"/>
              <a:ext cx="6858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altLang="en-US" baseline="-25000">
                  <a:solidFill>
                    <a:srgbClr val="00AE00"/>
                  </a:solidFill>
                  <a:latin typeface="Times New Roman" panose="02020603050405020304" pitchFamily="18" charset="0"/>
                </a:rPr>
                <a:t>0</a:t>
              </a:r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altLang="en-US" baseline="-25000">
                  <a:solidFill>
                    <a:srgbClr val="00AE00"/>
                  </a:solidFill>
                  <a:latin typeface="Times New Roman" panose="02020603050405020304" pitchFamily="18" charset="0"/>
                </a:rPr>
                <a:t>2</a:t>
              </a:r>
              <a:endParaRPr lang="en-US" altLang="en-US">
                <a:solidFill>
                  <a:srgbClr val="00AE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9" name="Rectangle 109"/>
            <p:cNvSpPr>
              <a:spLocks noChangeArrowheads="1"/>
            </p:cNvSpPr>
            <p:nvPr/>
          </p:nvSpPr>
          <p:spPr bwMode="auto">
            <a:xfrm>
              <a:off x="2667000" y="5043488"/>
              <a:ext cx="6858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altLang="en-US" baseline="-25000">
                  <a:solidFill>
                    <a:srgbClr val="00AE00"/>
                  </a:solidFill>
                  <a:latin typeface="Times New Roman" panose="02020603050405020304" pitchFamily="18" charset="0"/>
                </a:rPr>
                <a:t>1</a:t>
              </a:r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altLang="en-US" baseline="-25000">
                  <a:solidFill>
                    <a:srgbClr val="00AE00"/>
                  </a:solidFill>
                  <a:latin typeface="Times New Roman" panose="02020603050405020304" pitchFamily="18" charset="0"/>
                </a:rPr>
                <a:t>3</a:t>
              </a:r>
              <a:endParaRPr lang="en-US" altLang="en-US">
                <a:solidFill>
                  <a:srgbClr val="00AE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0" name="Rectangle 110"/>
            <p:cNvSpPr>
              <a:spLocks noChangeArrowheads="1"/>
            </p:cNvSpPr>
            <p:nvPr/>
          </p:nvSpPr>
          <p:spPr bwMode="auto">
            <a:xfrm>
              <a:off x="3276600" y="5043488"/>
              <a:ext cx="6858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altLang="en-US" baseline="-25000">
                  <a:solidFill>
                    <a:srgbClr val="00AE00"/>
                  </a:solidFill>
                  <a:latin typeface="Times New Roman" panose="02020603050405020304" pitchFamily="18" charset="0"/>
                </a:rPr>
                <a:t>2</a:t>
              </a:r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altLang="en-US" baseline="-25000">
                  <a:solidFill>
                    <a:srgbClr val="00AE00"/>
                  </a:solidFill>
                  <a:latin typeface="Times New Roman" panose="02020603050405020304" pitchFamily="18" charset="0"/>
                </a:rPr>
                <a:t>4</a:t>
              </a:r>
              <a:endParaRPr lang="en-US" altLang="en-US">
                <a:solidFill>
                  <a:srgbClr val="00AE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1" name="Rectangle 111"/>
            <p:cNvSpPr>
              <a:spLocks noChangeArrowheads="1"/>
            </p:cNvSpPr>
            <p:nvPr/>
          </p:nvSpPr>
          <p:spPr bwMode="auto">
            <a:xfrm>
              <a:off x="3886200" y="5043488"/>
              <a:ext cx="6858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altLang="en-US" baseline="-25000">
                  <a:solidFill>
                    <a:srgbClr val="00AE00"/>
                  </a:solidFill>
                  <a:latin typeface="Times New Roman" panose="02020603050405020304" pitchFamily="18" charset="0"/>
                </a:rPr>
                <a:t>3</a:t>
              </a:r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altLang="en-US" baseline="-25000">
                  <a:solidFill>
                    <a:srgbClr val="00AE00"/>
                  </a:solidFill>
                  <a:latin typeface="Times New Roman" panose="02020603050405020304" pitchFamily="18" charset="0"/>
                </a:rPr>
                <a:t>5</a:t>
              </a:r>
              <a:endParaRPr lang="en-US" altLang="en-US">
                <a:solidFill>
                  <a:srgbClr val="00AE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2" name="Rectangle 112"/>
            <p:cNvSpPr>
              <a:spLocks noChangeArrowheads="1"/>
            </p:cNvSpPr>
            <p:nvPr/>
          </p:nvSpPr>
          <p:spPr bwMode="auto">
            <a:xfrm>
              <a:off x="4495800" y="5043488"/>
              <a:ext cx="6858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altLang="en-US" baseline="-25000">
                  <a:solidFill>
                    <a:srgbClr val="00AE00"/>
                  </a:solidFill>
                  <a:latin typeface="Times New Roman" panose="02020603050405020304" pitchFamily="18" charset="0"/>
                </a:rPr>
                <a:t>4</a:t>
              </a:r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altLang="en-US" baseline="-25000">
                  <a:solidFill>
                    <a:srgbClr val="00AE00"/>
                  </a:solidFill>
                  <a:latin typeface="Times New Roman" panose="02020603050405020304" pitchFamily="18" charset="0"/>
                </a:rPr>
                <a:t>6</a:t>
              </a:r>
              <a:endParaRPr lang="en-US" altLang="en-US">
                <a:solidFill>
                  <a:srgbClr val="00AE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3" name="Rectangle 113"/>
            <p:cNvSpPr>
              <a:spLocks noChangeArrowheads="1"/>
            </p:cNvSpPr>
            <p:nvPr/>
          </p:nvSpPr>
          <p:spPr bwMode="auto">
            <a:xfrm>
              <a:off x="5105400" y="5043488"/>
              <a:ext cx="6858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altLang="en-US" baseline="-25000">
                  <a:solidFill>
                    <a:srgbClr val="00AE00"/>
                  </a:solidFill>
                  <a:latin typeface="Times New Roman" panose="02020603050405020304" pitchFamily="18" charset="0"/>
                </a:rPr>
                <a:t>5</a:t>
              </a:r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altLang="en-US" baseline="-25000">
                  <a:solidFill>
                    <a:srgbClr val="00AE00"/>
                  </a:solidFill>
                  <a:latin typeface="Times New Roman" panose="02020603050405020304" pitchFamily="18" charset="0"/>
                </a:rPr>
                <a:t>7</a:t>
              </a:r>
              <a:endParaRPr lang="en-US" altLang="en-US">
                <a:solidFill>
                  <a:srgbClr val="00AE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4" name="Rectangle 114"/>
            <p:cNvSpPr>
              <a:spLocks noChangeArrowheads="1"/>
            </p:cNvSpPr>
            <p:nvPr/>
          </p:nvSpPr>
          <p:spPr bwMode="auto">
            <a:xfrm>
              <a:off x="5715000" y="5043488"/>
              <a:ext cx="6858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altLang="en-US" baseline="-25000">
                  <a:solidFill>
                    <a:srgbClr val="00AE00"/>
                  </a:solidFill>
                  <a:latin typeface="Times New Roman" panose="02020603050405020304" pitchFamily="18" charset="0"/>
                </a:rPr>
                <a:t>6</a:t>
              </a:r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altLang="en-US" baseline="-25000">
                  <a:solidFill>
                    <a:srgbClr val="00AE00"/>
                  </a:solidFill>
                  <a:latin typeface="Times New Roman" panose="02020603050405020304" pitchFamily="18" charset="0"/>
                </a:rPr>
                <a:t>8</a:t>
              </a:r>
              <a:endParaRPr lang="en-US" altLang="en-US">
                <a:solidFill>
                  <a:srgbClr val="00AE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5" name="Rectangle 115"/>
            <p:cNvSpPr>
              <a:spLocks noChangeArrowheads="1"/>
            </p:cNvSpPr>
            <p:nvPr/>
          </p:nvSpPr>
          <p:spPr bwMode="auto">
            <a:xfrm>
              <a:off x="6324600" y="5043488"/>
              <a:ext cx="6858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altLang="en-US" baseline="-25000">
                  <a:solidFill>
                    <a:srgbClr val="00AE00"/>
                  </a:solidFill>
                  <a:latin typeface="Times New Roman" panose="02020603050405020304" pitchFamily="18" charset="0"/>
                </a:rPr>
                <a:t>7</a:t>
              </a:r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altLang="en-US" baseline="-25000">
                  <a:solidFill>
                    <a:srgbClr val="00AE00"/>
                  </a:solidFill>
                  <a:latin typeface="Times New Roman" panose="02020603050405020304" pitchFamily="18" charset="0"/>
                </a:rPr>
                <a:t>9</a:t>
              </a:r>
              <a:endParaRPr lang="en-US" altLang="en-US">
                <a:solidFill>
                  <a:srgbClr val="00AE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6" name="Rectangle 116"/>
            <p:cNvSpPr>
              <a:spLocks noChangeArrowheads="1"/>
            </p:cNvSpPr>
            <p:nvPr/>
          </p:nvSpPr>
          <p:spPr bwMode="auto">
            <a:xfrm>
              <a:off x="2514600" y="5043488"/>
              <a:ext cx="2286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97" name="Rectangle 117"/>
            <p:cNvSpPr>
              <a:spLocks noChangeArrowheads="1"/>
            </p:cNvSpPr>
            <p:nvPr/>
          </p:nvSpPr>
          <p:spPr bwMode="auto">
            <a:xfrm>
              <a:off x="3124200" y="5043488"/>
              <a:ext cx="2286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98" name="Rectangle 118"/>
            <p:cNvSpPr>
              <a:spLocks noChangeArrowheads="1"/>
            </p:cNvSpPr>
            <p:nvPr/>
          </p:nvSpPr>
          <p:spPr bwMode="auto">
            <a:xfrm>
              <a:off x="3733800" y="5043488"/>
              <a:ext cx="2286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99" name="Rectangle 119"/>
            <p:cNvSpPr>
              <a:spLocks noChangeArrowheads="1"/>
            </p:cNvSpPr>
            <p:nvPr/>
          </p:nvSpPr>
          <p:spPr bwMode="auto">
            <a:xfrm>
              <a:off x="4343400" y="5043488"/>
              <a:ext cx="2286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00" name="Rectangle 120"/>
            <p:cNvSpPr>
              <a:spLocks noChangeArrowheads="1"/>
            </p:cNvSpPr>
            <p:nvPr/>
          </p:nvSpPr>
          <p:spPr bwMode="auto">
            <a:xfrm>
              <a:off x="4953000" y="5043488"/>
              <a:ext cx="2286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01" name="Rectangle 121"/>
            <p:cNvSpPr>
              <a:spLocks noChangeArrowheads="1"/>
            </p:cNvSpPr>
            <p:nvPr/>
          </p:nvSpPr>
          <p:spPr bwMode="auto">
            <a:xfrm>
              <a:off x="5562600" y="5043488"/>
              <a:ext cx="2286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02" name="Rectangle 122"/>
            <p:cNvSpPr>
              <a:spLocks noChangeArrowheads="1"/>
            </p:cNvSpPr>
            <p:nvPr/>
          </p:nvSpPr>
          <p:spPr bwMode="auto">
            <a:xfrm>
              <a:off x="6172200" y="5043488"/>
              <a:ext cx="2286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03" name="Rectangle 123"/>
            <p:cNvSpPr>
              <a:spLocks noChangeArrowheads="1"/>
            </p:cNvSpPr>
            <p:nvPr/>
          </p:nvSpPr>
          <p:spPr bwMode="auto">
            <a:xfrm>
              <a:off x="6858000" y="5029200"/>
              <a:ext cx="8382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618FFD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>
                  <a:solidFill>
                    <a:srgbClr val="00AE00"/>
                  </a:solidFill>
                  <a:latin typeface="Times New Roman" panose="02020603050405020304" pitchFamily="18" charset="0"/>
                </a:rPr>
                <a:t>+...</a:t>
              </a:r>
            </a:p>
          </p:txBody>
        </p:sp>
        <p:grpSp>
          <p:nvGrpSpPr>
            <p:cNvPr id="104" name="Group 124"/>
            <p:cNvGrpSpPr>
              <a:grpSpLocks/>
            </p:cNvGrpSpPr>
            <p:nvPr/>
          </p:nvGrpSpPr>
          <p:grpSpPr bwMode="auto">
            <a:xfrm>
              <a:off x="2133600" y="4800600"/>
              <a:ext cx="5410200" cy="304800"/>
              <a:chOff x="1200" y="3024"/>
              <a:chExt cx="3408" cy="297"/>
            </a:xfrm>
          </p:grpSpPr>
          <p:sp>
            <p:nvSpPr>
              <p:cNvPr id="105" name="Line 125"/>
              <p:cNvSpPr>
                <a:spLocks noChangeShapeType="1"/>
              </p:cNvSpPr>
              <p:nvPr/>
            </p:nvSpPr>
            <p:spPr bwMode="auto">
              <a:xfrm>
                <a:off x="1200" y="3033"/>
                <a:ext cx="144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" name="Line 126"/>
              <p:cNvSpPr>
                <a:spLocks noChangeShapeType="1"/>
              </p:cNvSpPr>
              <p:nvPr/>
            </p:nvSpPr>
            <p:spPr bwMode="auto">
              <a:xfrm flipH="1">
                <a:off x="1344" y="3024"/>
                <a:ext cx="576" cy="153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" name="Line 127"/>
              <p:cNvSpPr>
                <a:spLocks noChangeShapeType="1"/>
              </p:cNvSpPr>
              <p:nvPr/>
            </p:nvSpPr>
            <p:spPr bwMode="auto">
              <a:xfrm>
                <a:off x="1344" y="3177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" name="Line 128"/>
              <p:cNvSpPr>
                <a:spLocks noChangeShapeType="1"/>
              </p:cNvSpPr>
              <p:nvPr/>
            </p:nvSpPr>
            <p:spPr bwMode="auto">
              <a:xfrm>
                <a:off x="1584" y="3033"/>
                <a:ext cx="144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" name="Line 129"/>
              <p:cNvSpPr>
                <a:spLocks noChangeShapeType="1"/>
              </p:cNvSpPr>
              <p:nvPr/>
            </p:nvSpPr>
            <p:spPr bwMode="auto">
              <a:xfrm flipH="1">
                <a:off x="1728" y="3024"/>
                <a:ext cx="576" cy="153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" name="Line 130"/>
              <p:cNvSpPr>
                <a:spLocks noChangeShapeType="1"/>
              </p:cNvSpPr>
              <p:nvPr/>
            </p:nvSpPr>
            <p:spPr bwMode="auto">
              <a:xfrm>
                <a:off x="1728" y="3177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" name="Line 131"/>
              <p:cNvSpPr>
                <a:spLocks noChangeShapeType="1"/>
              </p:cNvSpPr>
              <p:nvPr/>
            </p:nvSpPr>
            <p:spPr bwMode="auto">
              <a:xfrm>
                <a:off x="1968" y="3033"/>
                <a:ext cx="144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" name="Line 132"/>
              <p:cNvSpPr>
                <a:spLocks noChangeShapeType="1"/>
              </p:cNvSpPr>
              <p:nvPr/>
            </p:nvSpPr>
            <p:spPr bwMode="auto">
              <a:xfrm flipH="1">
                <a:off x="2112" y="3024"/>
                <a:ext cx="576" cy="153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" name="Line 133"/>
              <p:cNvSpPr>
                <a:spLocks noChangeShapeType="1"/>
              </p:cNvSpPr>
              <p:nvPr/>
            </p:nvSpPr>
            <p:spPr bwMode="auto">
              <a:xfrm>
                <a:off x="2112" y="3177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" name="Line 134"/>
              <p:cNvSpPr>
                <a:spLocks noChangeShapeType="1"/>
              </p:cNvSpPr>
              <p:nvPr/>
            </p:nvSpPr>
            <p:spPr bwMode="auto">
              <a:xfrm>
                <a:off x="2352" y="3033"/>
                <a:ext cx="144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" name="Line 135"/>
              <p:cNvSpPr>
                <a:spLocks noChangeShapeType="1"/>
              </p:cNvSpPr>
              <p:nvPr/>
            </p:nvSpPr>
            <p:spPr bwMode="auto">
              <a:xfrm flipH="1">
                <a:off x="2496" y="3024"/>
                <a:ext cx="576" cy="153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" name="Line 136"/>
              <p:cNvSpPr>
                <a:spLocks noChangeShapeType="1"/>
              </p:cNvSpPr>
              <p:nvPr/>
            </p:nvSpPr>
            <p:spPr bwMode="auto">
              <a:xfrm>
                <a:off x="2496" y="3177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" name="Line 137"/>
              <p:cNvSpPr>
                <a:spLocks noChangeShapeType="1"/>
              </p:cNvSpPr>
              <p:nvPr/>
            </p:nvSpPr>
            <p:spPr bwMode="auto">
              <a:xfrm>
                <a:off x="2736" y="3033"/>
                <a:ext cx="144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" name="Line 138"/>
              <p:cNvSpPr>
                <a:spLocks noChangeShapeType="1"/>
              </p:cNvSpPr>
              <p:nvPr/>
            </p:nvSpPr>
            <p:spPr bwMode="auto">
              <a:xfrm flipH="1">
                <a:off x="2880" y="3024"/>
                <a:ext cx="576" cy="153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" name="Line 139"/>
              <p:cNvSpPr>
                <a:spLocks noChangeShapeType="1"/>
              </p:cNvSpPr>
              <p:nvPr/>
            </p:nvSpPr>
            <p:spPr bwMode="auto">
              <a:xfrm>
                <a:off x="2880" y="3177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" name="Line 140"/>
              <p:cNvSpPr>
                <a:spLocks noChangeShapeType="1"/>
              </p:cNvSpPr>
              <p:nvPr/>
            </p:nvSpPr>
            <p:spPr bwMode="auto">
              <a:xfrm>
                <a:off x="3120" y="3033"/>
                <a:ext cx="144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" name="Line 141"/>
              <p:cNvSpPr>
                <a:spLocks noChangeShapeType="1"/>
              </p:cNvSpPr>
              <p:nvPr/>
            </p:nvSpPr>
            <p:spPr bwMode="auto">
              <a:xfrm flipH="1">
                <a:off x="3264" y="3024"/>
                <a:ext cx="576" cy="153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Line 142"/>
              <p:cNvSpPr>
                <a:spLocks noChangeShapeType="1"/>
              </p:cNvSpPr>
              <p:nvPr/>
            </p:nvSpPr>
            <p:spPr bwMode="auto">
              <a:xfrm>
                <a:off x="3264" y="3177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" name="Line 143"/>
              <p:cNvSpPr>
                <a:spLocks noChangeShapeType="1"/>
              </p:cNvSpPr>
              <p:nvPr/>
            </p:nvSpPr>
            <p:spPr bwMode="auto">
              <a:xfrm>
                <a:off x="3504" y="3033"/>
                <a:ext cx="144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" name="Line 144"/>
              <p:cNvSpPr>
                <a:spLocks noChangeShapeType="1"/>
              </p:cNvSpPr>
              <p:nvPr/>
            </p:nvSpPr>
            <p:spPr bwMode="auto">
              <a:xfrm flipH="1">
                <a:off x="3648" y="3024"/>
                <a:ext cx="576" cy="153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" name="Line 145"/>
              <p:cNvSpPr>
                <a:spLocks noChangeShapeType="1"/>
              </p:cNvSpPr>
              <p:nvPr/>
            </p:nvSpPr>
            <p:spPr bwMode="auto">
              <a:xfrm>
                <a:off x="3648" y="3177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" name="Line 146"/>
              <p:cNvSpPr>
                <a:spLocks noChangeShapeType="1"/>
              </p:cNvSpPr>
              <p:nvPr/>
            </p:nvSpPr>
            <p:spPr bwMode="auto">
              <a:xfrm>
                <a:off x="3888" y="3033"/>
                <a:ext cx="144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" name="Line 147"/>
              <p:cNvSpPr>
                <a:spLocks noChangeShapeType="1"/>
              </p:cNvSpPr>
              <p:nvPr/>
            </p:nvSpPr>
            <p:spPr bwMode="auto">
              <a:xfrm flipH="1">
                <a:off x="4032" y="3024"/>
                <a:ext cx="576" cy="153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" name="Line 148"/>
              <p:cNvSpPr>
                <a:spLocks noChangeShapeType="1"/>
              </p:cNvSpPr>
              <p:nvPr/>
            </p:nvSpPr>
            <p:spPr bwMode="auto">
              <a:xfrm>
                <a:off x="4032" y="3177"/>
                <a:ext cx="0" cy="144"/>
              </a:xfrm>
              <a:prstGeom prst="line">
                <a:avLst/>
              </a:prstGeom>
              <a:noFill/>
              <a:ln w="12700">
                <a:solidFill>
                  <a:srgbClr val="00AE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aphicFrame>
          <p:nvGraphicFramePr>
            <p:cNvPr id="129" name="Object 1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27758073"/>
                </p:ext>
              </p:extLst>
            </p:nvPr>
          </p:nvGraphicFramePr>
          <p:xfrm>
            <a:off x="685800" y="5105400"/>
            <a:ext cx="1282700" cy="3159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95" name="Equation" r:id="rId9" imgW="1282680" imgH="317160" progId="Equation.DSMT4">
                    <p:embed/>
                  </p:oleObj>
                </mc:Choice>
                <mc:Fallback>
                  <p:oleObj name="Equation" r:id="rId9" imgW="1282680" imgH="317160" progId="Equation.DSMT4">
                    <p:embed/>
                    <p:pic>
                      <p:nvPicPr>
                        <p:cNvPr id="71829" name="Object 14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5800" y="5105400"/>
                          <a:ext cx="1282700" cy="3159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82" name="Group 204"/>
            <p:cNvGrpSpPr>
              <a:grpSpLocks/>
            </p:cNvGrpSpPr>
            <p:nvPr/>
          </p:nvGrpSpPr>
          <p:grpSpPr bwMode="auto">
            <a:xfrm>
              <a:off x="1905000" y="4159250"/>
              <a:ext cx="6248400" cy="579438"/>
              <a:chOff x="240" y="1536"/>
              <a:chExt cx="3936" cy="365"/>
            </a:xfrm>
          </p:grpSpPr>
          <p:sp>
            <p:nvSpPr>
              <p:cNvPr id="183" name="Line 205"/>
              <p:cNvSpPr>
                <a:spLocks noChangeShapeType="1"/>
              </p:cNvSpPr>
              <p:nvPr/>
            </p:nvSpPr>
            <p:spPr bwMode="auto">
              <a:xfrm>
                <a:off x="240" y="1632"/>
                <a:ext cx="3936" cy="0"/>
              </a:xfrm>
              <a:prstGeom prst="line">
                <a:avLst/>
              </a:prstGeom>
              <a:noFill/>
              <a:ln w="12700">
                <a:solidFill>
                  <a:srgbClr val="FC0128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" name="Line 206"/>
              <p:cNvSpPr>
                <a:spLocks noChangeShapeType="1"/>
              </p:cNvSpPr>
              <p:nvPr/>
            </p:nvSpPr>
            <p:spPr bwMode="auto">
              <a:xfrm>
                <a:off x="768" y="1536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5" name="Line 207"/>
              <p:cNvSpPr>
                <a:spLocks noChangeShapeType="1"/>
              </p:cNvSpPr>
              <p:nvPr/>
            </p:nvSpPr>
            <p:spPr bwMode="auto">
              <a:xfrm>
                <a:off x="1152" y="1536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6" name="Line 208"/>
              <p:cNvSpPr>
                <a:spLocks noChangeShapeType="1"/>
              </p:cNvSpPr>
              <p:nvPr/>
            </p:nvSpPr>
            <p:spPr bwMode="auto">
              <a:xfrm>
                <a:off x="1536" y="1536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7" name="Line 209"/>
              <p:cNvSpPr>
                <a:spLocks noChangeShapeType="1"/>
              </p:cNvSpPr>
              <p:nvPr/>
            </p:nvSpPr>
            <p:spPr bwMode="auto">
              <a:xfrm>
                <a:off x="1920" y="1536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8" name="Line 210"/>
              <p:cNvSpPr>
                <a:spLocks noChangeShapeType="1"/>
              </p:cNvSpPr>
              <p:nvPr/>
            </p:nvSpPr>
            <p:spPr bwMode="auto">
              <a:xfrm>
                <a:off x="2304" y="1536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9" name="Line 211"/>
              <p:cNvSpPr>
                <a:spLocks noChangeShapeType="1"/>
              </p:cNvSpPr>
              <p:nvPr/>
            </p:nvSpPr>
            <p:spPr bwMode="auto">
              <a:xfrm>
                <a:off x="2688" y="1536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0" name="Line 212"/>
              <p:cNvSpPr>
                <a:spLocks noChangeShapeType="1"/>
              </p:cNvSpPr>
              <p:nvPr/>
            </p:nvSpPr>
            <p:spPr bwMode="auto">
              <a:xfrm>
                <a:off x="3072" y="1536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1" name="Line 213"/>
              <p:cNvSpPr>
                <a:spLocks noChangeShapeType="1"/>
              </p:cNvSpPr>
              <p:nvPr/>
            </p:nvSpPr>
            <p:spPr bwMode="auto">
              <a:xfrm>
                <a:off x="3456" y="1536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" name="Line 214"/>
              <p:cNvSpPr>
                <a:spLocks noChangeShapeType="1"/>
              </p:cNvSpPr>
              <p:nvPr/>
            </p:nvSpPr>
            <p:spPr bwMode="auto">
              <a:xfrm>
                <a:off x="3840" y="1536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" name="Line 215"/>
              <p:cNvSpPr>
                <a:spLocks noChangeShapeType="1"/>
              </p:cNvSpPr>
              <p:nvPr/>
            </p:nvSpPr>
            <p:spPr bwMode="auto">
              <a:xfrm>
                <a:off x="384" y="1536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4" name="Text Box 216"/>
              <p:cNvSpPr txBox="1">
                <a:spLocks noChangeArrowheads="1"/>
              </p:cNvSpPr>
              <p:nvPr/>
            </p:nvSpPr>
            <p:spPr bwMode="auto">
              <a:xfrm>
                <a:off x="240" y="1728"/>
                <a:ext cx="2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18FFD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A(t</a:t>
                </a:r>
                <a:r>
                  <a:rPr lang="en-US" altLang="en-US" baseline="-250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0</a:t>
                </a: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195" name="Text Box 217"/>
              <p:cNvSpPr txBox="1">
                <a:spLocks noChangeArrowheads="1"/>
              </p:cNvSpPr>
              <p:nvPr/>
            </p:nvSpPr>
            <p:spPr bwMode="auto">
              <a:xfrm>
                <a:off x="624" y="1728"/>
                <a:ext cx="2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18FFD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A(t</a:t>
                </a:r>
                <a:r>
                  <a:rPr lang="en-US" altLang="en-US" baseline="-250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1</a:t>
                </a: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196" name="Text Box 218"/>
              <p:cNvSpPr txBox="1">
                <a:spLocks noChangeArrowheads="1"/>
              </p:cNvSpPr>
              <p:nvPr/>
            </p:nvSpPr>
            <p:spPr bwMode="auto">
              <a:xfrm>
                <a:off x="1008" y="1728"/>
                <a:ext cx="2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18FFD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A(t</a:t>
                </a:r>
                <a:r>
                  <a:rPr lang="en-US" altLang="en-US" baseline="-250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2</a:t>
                </a: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197" name="Text Box 219"/>
              <p:cNvSpPr txBox="1">
                <a:spLocks noChangeArrowheads="1"/>
              </p:cNvSpPr>
              <p:nvPr/>
            </p:nvSpPr>
            <p:spPr bwMode="auto">
              <a:xfrm>
                <a:off x="1392" y="1728"/>
                <a:ext cx="2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18FFD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A(t</a:t>
                </a:r>
                <a:r>
                  <a:rPr lang="en-US" altLang="en-US" baseline="-250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3</a:t>
                </a: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198" name="Text Box 220"/>
              <p:cNvSpPr txBox="1">
                <a:spLocks noChangeArrowheads="1"/>
              </p:cNvSpPr>
              <p:nvPr/>
            </p:nvSpPr>
            <p:spPr bwMode="auto">
              <a:xfrm>
                <a:off x="1776" y="1728"/>
                <a:ext cx="2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18FFD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A(t</a:t>
                </a:r>
                <a:r>
                  <a:rPr lang="en-US" altLang="en-US" baseline="-250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4</a:t>
                </a: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199" name="Text Box 221"/>
              <p:cNvSpPr txBox="1">
                <a:spLocks noChangeArrowheads="1"/>
              </p:cNvSpPr>
              <p:nvPr/>
            </p:nvSpPr>
            <p:spPr bwMode="auto">
              <a:xfrm>
                <a:off x="2160" y="1728"/>
                <a:ext cx="2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18FFD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A(t</a:t>
                </a:r>
                <a:r>
                  <a:rPr lang="en-US" altLang="en-US" baseline="-250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5</a:t>
                </a: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200" name="Text Box 222"/>
              <p:cNvSpPr txBox="1">
                <a:spLocks noChangeArrowheads="1"/>
              </p:cNvSpPr>
              <p:nvPr/>
            </p:nvSpPr>
            <p:spPr bwMode="auto">
              <a:xfrm>
                <a:off x="2544" y="1728"/>
                <a:ext cx="2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18FFD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A(t</a:t>
                </a:r>
                <a:r>
                  <a:rPr lang="en-US" altLang="en-US" baseline="-250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6</a:t>
                </a: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201" name="Text Box 223"/>
              <p:cNvSpPr txBox="1">
                <a:spLocks noChangeArrowheads="1"/>
              </p:cNvSpPr>
              <p:nvPr/>
            </p:nvSpPr>
            <p:spPr bwMode="auto">
              <a:xfrm>
                <a:off x="2928" y="1728"/>
                <a:ext cx="2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18FFD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A(t</a:t>
                </a:r>
                <a:r>
                  <a:rPr lang="en-US" altLang="en-US" baseline="-250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7</a:t>
                </a: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202" name="Text Box 224"/>
              <p:cNvSpPr txBox="1">
                <a:spLocks noChangeArrowheads="1"/>
              </p:cNvSpPr>
              <p:nvPr/>
            </p:nvSpPr>
            <p:spPr bwMode="auto">
              <a:xfrm>
                <a:off x="3312" y="1728"/>
                <a:ext cx="2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18FFD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A(t</a:t>
                </a:r>
                <a:r>
                  <a:rPr lang="en-US" altLang="en-US" baseline="-250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8</a:t>
                </a: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203" name="Text Box 225"/>
              <p:cNvSpPr txBox="1">
                <a:spLocks noChangeArrowheads="1"/>
              </p:cNvSpPr>
              <p:nvPr/>
            </p:nvSpPr>
            <p:spPr bwMode="auto">
              <a:xfrm>
                <a:off x="3696" y="1728"/>
                <a:ext cx="28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618FFD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A(t</a:t>
                </a:r>
                <a:r>
                  <a:rPr lang="en-US" altLang="en-US" baseline="-2500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9</a:t>
                </a:r>
                <a:r>
                  <a:rPr lang="en-US" altLang="en-US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)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4" name="TextBox 203"/>
              <p:cNvSpPr txBox="1"/>
              <p:nvPr/>
            </p:nvSpPr>
            <p:spPr>
              <a:xfrm>
                <a:off x="2990850" y="2315409"/>
                <a:ext cx="29255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𝑒𝑛𝑠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4" name="TextBox 2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850" y="2315409"/>
                <a:ext cx="2925544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659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0" animBg="1"/>
      <p:bldP spid="4" grpId="0"/>
      <p:bldP spid="8" grpId="0" animBg="1"/>
      <p:bldP spid="130" grpId="0" animBg="1"/>
      <p:bldP spid="132" grpId="0" animBg="1"/>
      <p:bldP spid="133" grpId="0" animBg="1"/>
      <p:bldP spid="134" grpId="0" animBg="1"/>
      <p:bldP spid="135" grpId="0"/>
      <p:bldP spid="136" grpId="0"/>
      <p:bldP spid="137" grpId="0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/>
      <p:bldP spid="151" grpId="0"/>
      <p:bldP spid="152" grpId="0"/>
      <p:bldP spid="153" grpId="0"/>
      <p:bldP spid="154" grpId="0"/>
      <p:bldP spid="155" grpId="0"/>
      <p:bldP spid="156" grpId="0"/>
      <p:bldP spid="157" grpId="0"/>
      <p:bldP spid="158" grpId="0"/>
      <p:bldP spid="159" grpId="0"/>
      <p:bldP spid="160" grpId="0"/>
      <p:bldP spid="161" grpId="0"/>
      <p:bldP spid="162" grpId="0"/>
      <p:bldP spid="163" grpId="0"/>
      <p:bldP spid="166" grpId="0" animBg="1"/>
      <p:bldP spid="167" grpId="0" animBg="1"/>
      <p:bldP spid="168" grpId="0" animBg="1"/>
      <p:bldP spid="170" grpId="0" animBg="1"/>
      <p:bldP spid="171" grpId="0" animBg="1"/>
      <p:bldP spid="172" grpId="0" animBg="1"/>
      <p:bldP spid="174" grpId="0" animBg="1"/>
      <p:bldP spid="175" grpId="0" animBg="1"/>
      <p:bldP spid="176" grpId="0" animBg="1"/>
      <p:bldP spid="178" grpId="0" animBg="1"/>
      <p:bldP spid="179" grpId="0" animBg="1"/>
      <p:bldP spid="180" grpId="0" animBg="1"/>
      <p:bldP spid="181" grpId="0"/>
      <p:bldP spid="20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490" y="3851811"/>
            <a:ext cx="2987167" cy="239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49" y="4306006"/>
            <a:ext cx="4347856" cy="180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61736" y="104680"/>
            <a:ext cx="7384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Observables 5: Velocity autocorrelation function</a:t>
            </a:r>
            <a:endParaRPr lang="en-US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239865" y="835377"/>
            <a:ext cx="6472544" cy="92377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349709" y="859490"/>
                <a:ext cx="6059929" cy="9055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𝑣𝑣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𝑒𝑛𝑠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sub>
                              </m:sSub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sub>
                              </m:sSub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709" y="859490"/>
                <a:ext cx="6059929" cy="9055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4476137" y="2656596"/>
            <a:ext cx="3862694" cy="7934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585981" y="2680709"/>
                <a:ext cx="3538854" cy="689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𝑣𝑣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−∞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𝜔𝜏</m:t>
                                  </m:r>
                                </m:e>
                              </m:d>
                            </m:e>
                          </m:func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𝑣𝑣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5981" y="2680709"/>
                <a:ext cx="3538854" cy="6899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09306" y="1854746"/>
            <a:ext cx="7976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Averaging is done w.r.t. the number of </a:t>
            </a:r>
            <a:r>
              <a:rPr lang="en-US" sz="2000" b="1" dirty="0" smtClean="0"/>
              <a:t>particles</a:t>
            </a:r>
            <a:r>
              <a:rPr lang="en-US" sz="2000" dirty="0" smtClean="0"/>
              <a:t> and w.r.t. the </a:t>
            </a:r>
            <a:r>
              <a:rPr lang="en-US" sz="2000" b="1" dirty="0" smtClean="0"/>
              <a:t>initial times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406666" y="2460928"/>
            <a:ext cx="37484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Optical response theory:</a:t>
            </a:r>
          </a:p>
          <a:p>
            <a:r>
              <a:rPr lang="en-US" sz="2400" dirty="0" smtClean="0"/>
              <a:t>Fourier transform of the ACF</a:t>
            </a:r>
          </a:p>
          <a:p>
            <a:r>
              <a:rPr lang="en-US" sz="2400" dirty="0" smtClean="0"/>
              <a:t>gives an IR spectrum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4731396" y="4975356"/>
            <a:ext cx="967094" cy="466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3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11512" y="69451"/>
            <a:ext cx="4197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Modeling material systems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9" t="14803" r="12619" b="6799"/>
          <a:stretch/>
        </p:blipFill>
        <p:spPr>
          <a:xfrm>
            <a:off x="438150" y="2219324"/>
            <a:ext cx="2765132" cy="28098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0100" y="653084"/>
            <a:ext cx="2267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Atomistic model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03064" y="653085"/>
            <a:ext cx="1509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Properties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02468" y="5495766"/>
            <a:ext cx="31009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Dynamical properties</a:t>
            </a:r>
            <a:r>
              <a:rPr lang="en-US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Kinetics of phase transitions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Mechanisms of reactions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Vibrational spectra, etc.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3552825" y="3238500"/>
            <a:ext cx="800100" cy="600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686381" y="1095701"/>
                <a:ext cx="4219575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/>
                  <a:t>Equilibrium, static: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Diffusion coefficients,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/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Heat capacity,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endParaRPr lang="en-US" dirty="0"/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Caloric curves, phase transitions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)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Radial distribution function (RDF,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381" y="1095701"/>
                <a:ext cx="4219575" cy="1754326"/>
              </a:xfrm>
              <a:prstGeom prst="rect">
                <a:avLst/>
              </a:prstGeom>
              <a:blipFill>
                <a:blip r:embed="rId3"/>
                <a:stretch>
                  <a:fillRect l="-1301" t="-2083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702468" y="2941964"/>
                <a:ext cx="4572000" cy="147732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b="1" dirty="0"/>
                  <a:t>Thermodynamic properties</a:t>
                </a:r>
                <a:r>
                  <a:rPr lang="en-US" dirty="0"/>
                  <a:t>: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Temperature,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dirty="0"/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Pressure,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en-US" dirty="0"/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Kinetic and potential energy,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US" dirty="0"/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Gibbs or </a:t>
                </a:r>
                <a:r>
                  <a:rPr lang="en-US" dirty="0" err="1"/>
                  <a:t>Helholtz</a:t>
                </a:r>
                <a:r>
                  <a:rPr lang="en-US" dirty="0"/>
                  <a:t> free energy,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468" y="2941964"/>
                <a:ext cx="4572000" cy="1477328"/>
              </a:xfrm>
              <a:prstGeom prst="rect">
                <a:avLst/>
              </a:prstGeom>
              <a:blipFill>
                <a:blip r:embed="rId4"/>
                <a:stretch>
                  <a:fillRect l="-1067" t="-2479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4727802" y="4633546"/>
            <a:ext cx="41367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Structural characterization</a:t>
            </a:r>
            <a:r>
              <a:rPr lang="en-US" dirty="0"/>
              <a:t>:</a:t>
            </a:r>
          </a:p>
          <a:p>
            <a:pPr marL="285750" indent="-285750">
              <a:buFontTx/>
              <a:buChar char="-"/>
            </a:pPr>
            <a:r>
              <a:rPr lang="en-US" dirty="0"/>
              <a:t>Most stable structure</a:t>
            </a:r>
          </a:p>
        </p:txBody>
      </p:sp>
    </p:spTree>
    <p:extLst>
      <p:ext uri="{BB962C8B-B14F-4D97-AF65-F5344CB8AC3E}">
        <p14:creationId xmlns:p14="http://schemas.microsoft.com/office/powerpoint/2010/main" val="44508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2" grpId="0"/>
      <p:bldP spid="3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9164" y="878170"/>
            <a:ext cx="4362450" cy="92377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303869" y="6333342"/>
            <a:ext cx="2057400" cy="365125"/>
          </a:xfrm>
        </p:spPr>
        <p:txBody>
          <a:bodyPr/>
          <a:lstStyle/>
          <a:p>
            <a:fld id="{0EA5D59B-5D97-407E-B360-CD0F03335899}" type="slidenum">
              <a:rPr lang="en-US" smtClean="0"/>
              <a:t>40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20410" y="114205"/>
            <a:ext cx="5525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Observables 6: Transport properties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23014" y="1124613"/>
                <a:ext cx="358027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𝐷𝑡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014" y="1124613"/>
                <a:ext cx="3580274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292308" y="1926963"/>
            <a:ext cx="34562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Einstein formula for </a:t>
            </a:r>
          </a:p>
          <a:p>
            <a:r>
              <a:rPr lang="en-US" sz="2400" b="1" dirty="0"/>
              <a:t>d</a:t>
            </a:r>
            <a:r>
              <a:rPr lang="en-US" sz="2400" b="1" dirty="0" smtClean="0"/>
              <a:t>iffusion coefficient in 3D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5012198" y="763726"/>
            <a:ext cx="3829050" cy="103769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432375" y="816419"/>
                <a:ext cx="2701958" cy="9323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𝑣𝑣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2375" y="816419"/>
                <a:ext cx="2701958" cy="9323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461614" y="1771819"/>
            <a:ext cx="45230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Green-Kubo formula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Good with PBC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Careful if stochastic thermostat</a:t>
            </a:r>
            <a:endParaRPr lang="en-US" sz="24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86" y="4190121"/>
            <a:ext cx="2106323" cy="16596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t="48590"/>
          <a:stretch/>
        </p:blipFill>
        <p:spPr>
          <a:xfrm>
            <a:off x="1541686" y="3893503"/>
            <a:ext cx="1221727" cy="10148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92308" y="6054742"/>
            <a:ext cx="2767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i="1" dirty="0" smtClean="0"/>
              <a:t>J</a:t>
            </a:r>
            <a:r>
              <a:rPr lang="en-US" sz="1600" i="1" dirty="0"/>
              <a:t>. Chem. Theory </a:t>
            </a:r>
            <a:r>
              <a:rPr lang="en-US" sz="1600" i="1" dirty="0" err="1"/>
              <a:t>Comput</a:t>
            </a:r>
            <a:r>
              <a:rPr lang="en-US" sz="1600" i="1" dirty="0" smtClean="0"/>
              <a:t>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/>
              <a:t> </a:t>
            </a:r>
            <a:r>
              <a:rPr lang="en-US" sz="1600" b="1" dirty="0"/>
              <a:t>2008</a:t>
            </a:r>
            <a:r>
              <a:rPr lang="en-US" sz="1600" dirty="0"/>
              <a:t>, </a:t>
            </a:r>
            <a:r>
              <a:rPr lang="en-US" sz="1600" i="1" dirty="0"/>
              <a:t>4</a:t>
            </a:r>
            <a:r>
              <a:rPr lang="en-US" sz="1600" dirty="0"/>
              <a:t>, 652–656.</a:t>
            </a:r>
            <a:endParaRPr lang="en-US" sz="1600" dirty="0">
              <a:effectLst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4252" y="4136929"/>
            <a:ext cx="2228581" cy="17660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3580" y="3643831"/>
            <a:ext cx="1280903" cy="8412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6500" y="4423823"/>
            <a:ext cx="2954874" cy="15804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1604" y="3785748"/>
            <a:ext cx="1310517" cy="6993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110504" y="3037933"/>
                <a:ext cx="670221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00FF"/>
                    </a:solidFill>
                  </a:rPr>
                  <a:t>Activation energy for diffusion: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⁡(−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504" y="3037933"/>
                <a:ext cx="6702219" cy="461665"/>
              </a:xfrm>
              <a:prstGeom prst="rect">
                <a:avLst/>
              </a:prstGeom>
              <a:blipFill>
                <a:blip r:embed="rId10"/>
                <a:stretch>
                  <a:fillRect l="-136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3195369" y="6040954"/>
            <a:ext cx="25324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i="1" dirty="0" smtClean="0"/>
              <a:t>J</a:t>
            </a:r>
            <a:r>
              <a:rPr lang="en-US" sz="1600" i="1" dirty="0"/>
              <a:t>. Phys. Chem. C</a:t>
            </a:r>
            <a:r>
              <a:rPr lang="en-US" sz="1600" dirty="0"/>
              <a:t> </a:t>
            </a:r>
            <a:r>
              <a:rPr lang="en-US" sz="1600" b="1" dirty="0"/>
              <a:t>2012</a:t>
            </a:r>
            <a:r>
              <a:rPr lang="en-US" sz="1600" dirty="0"/>
              <a:t>, </a:t>
            </a:r>
            <a:endParaRPr lang="en-US" sz="16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i="1" dirty="0" smtClean="0"/>
              <a:t>116</a:t>
            </a:r>
            <a:r>
              <a:rPr lang="en-US" sz="1600" dirty="0"/>
              <a:t>, 22595–22601.</a:t>
            </a:r>
            <a:endParaRPr lang="en-US" sz="1600" dirty="0">
              <a:effectLst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682153" y="6054741"/>
            <a:ext cx="2679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/>
              <a:t>J</a:t>
            </a:r>
            <a:r>
              <a:rPr lang="en-US" sz="1600" i="1" dirty="0"/>
              <a:t>. Chem. Theory </a:t>
            </a:r>
            <a:r>
              <a:rPr lang="en-US" sz="1600" i="1" dirty="0" err="1"/>
              <a:t>Comput</a:t>
            </a:r>
            <a:r>
              <a:rPr lang="en-US" sz="1600" i="1" dirty="0"/>
              <a:t>.</a:t>
            </a:r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1600" b="1" dirty="0" smtClean="0"/>
              <a:t>2010</a:t>
            </a:r>
            <a:r>
              <a:rPr lang="en-US" sz="1600" dirty="0"/>
              <a:t>, </a:t>
            </a:r>
            <a:r>
              <a:rPr lang="en-US" sz="1600" i="1" dirty="0"/>
              <a:t>6</a:t>
            </a:r>
            <a:r>
              <a:rPr lang="en-US" sz="1600" dirty="0"/>
              <a:t>, 2581–2590.</a:t>
            </a:r>
            <a:endParaRPr lang="en-US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2617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8" grpId="0"/>
      <p:bldP spid="9" grpId="0" animBg="1"/>
      <p:bldP spid="10" grpId="0"/>
      <p:bldP spid="11" grpId="0"/>
      <p:bldP spid="14" grpId="0"/>
      <p:bldP spid="19" grpId="0"/>
      <p:bldP spid="20" grpId="0"/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06" name="Rectangle 58"/>
          <p:cNvSpPr>
            <a:spLocks noChangeArrowheads="1"/>
          </p:cNvSpPr>
          <p:nvPr/>
        </p:nvSpPr>
        <p:spPr bwMode="auto">
          <a:xfrm>
            <a:off x="827125" y="3623142"/>
            <a:ext cx="1250558" cy="49138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04" name="Rectangle 56"/>
          <p:cNvSpPr>
            <a:spLocks noChangeArrowheads="1"/>
          </p:cNvSpPr>
          <p:nvPr/>
        </p:nvSpPr>
        <p:spPr bwMode="auto">
          <a:xfrm>
            <a:off x="2495550" y="2592740"/>
            <a:ext cx="3962400" cy="878122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80" name="Rectangle 32"/>
          <p:cNvSpPr>
            <a:spLocks noChangeArrowheads="1"/>
          </p:cNvSpPr>
          <p:nvPr/>
        </p:nvSpPr>
        <p:spPr bwMode="auto">
          <a:xfrm>
            <a:off x="2495550" y="1057275"/>
            <a:ext cx="3962400" cy="106680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05" name="Rectangle 57"/>
          <p:cNvSpPr>
            <a:spLocks noChangeArrowheads="1"/>
          </p:cNvSpPr>
          <p:nvPr/>
        </p:nvSpPr>
        <p:spPr bwMode="auto">
          <a:xfrm>
            <a:off x="2257426" y="3952875"/>
            <a:ext cx="4625494" cy="182880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78874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5683160"/>
              </p:ext>
            </p:extLst>
          </p:nvPr>
        </p:nvGraphicFramePr>
        <p:xfrm>
          <a:off x="2743200" y="3159125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5" name="Формула" r:id="rId4" imgW="114120" imgH="215640" progId="Equation.3">
                  <p:embed/>
                </p:oleObj>
              </mc:Choice>
              <mc:Fallback>
                <p:oleObj name="Формула" r:id="rId4" imgW="114120" imgH="215640" progId="Equation.3">
                  <p:embed/>
                  <p:pic>
                    <p:nvPicPr>
                      <p:cNvPr id="78874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3159125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79" name="Text Box 31"/>
          <p:cNvSpPr txBox="1">
            <a:spLocks noChangeArrowheads="1"/>
          </p:cNvSpPr>
          <p:nvPr/>
        </p:nvSpPr>
        <p:spPr bwMode="auto">
          <a:xfrm>
            <a:off x="2936634" y="1115865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dirty="0"/>
              <a:t>Initialization:</a:t>
            </a:r>
          </a:p>
        </p:txBody>
      </p:sp>
      <p:sp>
        <p:nvSpPr>
          <p:cNvPr id="78886" name="AutoShape 38"/>
          <p:cNvSpPr>
            <a:spLocks noChangeArrowheads="1"/>
          </p:cNvSpPr>
          <p:nvPr/>
        </p:nvSpPr>
        <p:spPr bwMode="auto">
          <a:xfrm>
            <a:off x="4171950" y="2131981"/>
            <a:ext cx="7620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87" name="Text Box 39"/>
          <p:cNvSpPr txBox="1">
            <a:spLocks noChangeArrowheads="1"/>
          </p:cNvSpPr>
          <p:nvPr/>
        </p:nvSpPr>
        <p:spPr bwMode="auto">
          <a:xfrm>
            <a:off x="2647950" y="2809875"/>
            <a:ext cx="130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Get forces:</a:t>
            </a:r>
          </a:p>
        </p:txBody>
      </p:sp>
      <p:sp>
        <p:nvSpPr>
          <p:cNvPr id="78889" name="Text Box 41"/>
          <p:cNvSpPr txBox="1">
            <a:spLocks noChangeArrowheads="1"/>
          </p:cNvSpPr>
          <p:nvPr/>
        </p:nvSpPr>
        <p:spPr bwMode="auto">
          <a:xfrm>
            <a:off x="2724150" y="3952875"/>
            <a:ext cx="352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Move atoms and update velocity:</a:t>
            </a:r>
          </a:p>
        </p:txBody>
      </p:sp>
      <p:sp>
        <p:nvSpPr>
          <p:cNvPr id="78908" name="AutoShape 60"/>
          <p:cNvSpPr>
            <a:spLocks noChangeArrowheads="1"/>
          </p:cNvSpPr>
          <p:nvPr/>
        </p:nvSpPr>
        <p:spPr bwMode="auto">
          <a:xfrm>
            <a:off x="4181475" y="3517676"/>
            <a:ext cx="7620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911" name="AutoShape 63"/>
          <p:cNvSpPr>
            <a:spLocks noChangeArrowheads="1"/>
          </p:cNvSpPr>
          <p:nvPr/>
        </p:nvSpPr>
        <p:spPr bwMode="auto">
          <a:xfrm rot="16200000">
            <a:off x="1268156" y="4145671"/>
            <a:ext cx="856531" cy="826732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2286A-345C-4F86-90F8-425F8081F4C8}" type="slidenum">
              <a:rPr lang="en-US" smtClean="0"/>
              <a:t>41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2343150" y="4936624"/>
                <a:ext cx="4539769" cy="6164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150" y="4936624"/>
                <a:ext cx="4539769" cy="6164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2364666" y="4181894"/>
                <a:ext cx="411907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4666" y="4181894"/>
                <a:ext cx="4119076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3134097" y="86381"/>
            <a:ext cx="350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General MD algorithm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754878" y="1133476"/>
                <a:ext cx="64658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878" y="1133476"/>
                <a:ext cx="646587" cy="276999"/>
              </a:xfrm>
              <a:prstGeom prst="rect">
                <a:avLst/>
              </a:prstGeom>
              <a:blipFill>
                <a:blip r:embed="rId8"/>
                <a:stretch>
                  <a:fillRect l="-6604" r="-1887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429250" y="1646102"/>
                <a:ext cx="5832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0" y="1646102"/>
                <a:ext cx="583237" cy="276999"/>
              </a:xfrm>
              <a:prstGeom prst="rect">
                <a:avLst/>
              </a:prstGeom>
              <a:blipFill>
                <a:blip r:embed="rId9"/>
                <a:stretch>
                  <a:fillRect l="-9474" t="-2222" r="-15789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103918" y="1657567"/>
                <a:ext cx="5800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3918" y="1657567"/>
                <a:ext cx="580031" cy="276999"/>
              </a:xfrm>
              <a:prstGeom prst="rect">
                <a:avLst/>
              </a:prstGeom>
              <a:blipFill>
                <a:blip r:embed="rId10"/>
                <a:stretch>
                  <a:fillRect l="-9474" t="-2222" r="-14737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ight Arrow 9"/>
          <p:cNvSpPr/>
          <p:nvPr/>
        </p:nvSpPr>
        <p:spPr>
          <a:xfrm>
            <a:off x="2109788" y="1704034"/>
            <a:ext cx="853095" cy="272865"/>
          </a:xfrm>
          <a:prstGeom prst="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 rot="10800000">
            <a:off x="6012487" y="1716445"/>
            <a:ext cx="752956" cy="206655"/>
          </a:xfrm>
          <a:prstGeom prst="rightArrow">
            <a:avLst>
              <a:gd name="adj1" fmla="val 66456"/>
              <a:gd name="adj2" fmla="val 50000"/>
            </a:avLst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1804" y="750647"/>
            <a:ext cx="234250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Initial conditions:</a:t>
            </a:r>
          </a:p>
          <a:p>
            <a:r>
              <a:rPr lang="en-US" dirty="0" smtClean="0"/>
              <a:t>Input structure -</a:t>
            </a:r>
          </a:p>
          <a:p>
            <a:r>
              <a:rPr lang="en-US" dirty="0" smtClean="0"/>
              <a:t>e.g. from a database,</a:t>
            </a:r>
          </a:p>
          <a:p>
            <a:r>
              <a:rPr lang="en-US" dirty="0" smtClean="0"/>
              <a:t>guess structure</a:t>
            </a:r>
          </a:p>
          <a:p>
            <a:r>
              <a:rPr lang="en-US" i="1" dirty="0" smtClean="0">
                <a:solidFill>
                  <a:srgbClr val="008000"/>
                </a:solidFill>
              </a:rPr>
              <a:t>Describe the chemistry</a:t>
            </a:r>
          </a:p>
          <a:p>
            <a:r>
              <a:rPr lang="en-US" i="1" dirty="0">
                <a:solidFill>
                  <a:srgbClr val="008000"/>
                </a:solidFill>
              </a:rPr>
              <a:t>o</a:t>
            </a:r>
            <a:r>
              <a:rPr lang="en-US" i="1" dirty="0" smtClean="0">
                <a:solidFill>
                  <a:srgbClr val="008000"/>
                </a:solidFill>
              </a:rPr>
              <a:t>f the system</a:t>
            </a:r>
            <a:endParaRPr lang="en-US" i="1" dirty="0">
              <a:solidFill>
                <a:srgbClr val="008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765443" y="689603"/>
            <a:ext cx="24182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Initial conditions:</a:t>
            </a:r>
          </a:p>
          <a:p>
            <a:r>
              <a:rPr lang="en-US" dirty="0" smtClean="0"/>
              <a:t>E.g. sample from</a:t>
            </a:r>
          </a:p>
          <a:p>
            <a:r>
              <a:rPr lang="en-US" dirty="0"/>
              <a:t>t</a:t>
            </a:r>
            <a:r>
              <a:rPr lang="en-US" dirty="0" smtClean="0"/>
              <a:t>he Maxwell-Boltzmann</a:t>
            </a:r>
          </a:p>
          <a:p>
            <a:r>
              <a:rPr lang="en-US" dirty="0" smtClean="0"/>
              <a:t>distribution using MC.</a:t>
            </a:r>
          </a:p>
          <a:p>
            <a:r>
              <a:rPr lang="en-US" i="1" dirty="0" smtClean="0">
                <a:solidFill>
                  <a:srgbClr val="008000"/>
                </a:solidFill>
              </a:rPr>
              <a:t>Describe the conditions</a:t>
            </a:r>
            <a:endParaRPr lang="en-US" i="1" dirty="0">
              <a:solidFill>
                <a:srgbClr val="008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533900" y="2694367"/>
                <a:ext cx="1115177" cy="6372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3900" y="2694367"/>
                <a:ext cx="1115177" cy="63722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AutoShape 63"/>
          <p:cNvSpPr>
            <a:spLocks noChangeArrowheads="1"/>
          </p:cNvSpPr>
          <p:nvPr/>
        </p:nvSpPr>
        <p:spPr bwMode="auto">
          <a:xfrm>
            <a:off x="1410779" y="2702280"/>
            <a:ext cx="856531" cy="826732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39343" y="3720808"/>
                <a:ext cx="105407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343" y="3720808"/>
                <a:ext cx="1054071" cy="276999"/>
              </a:xfrm>
              <a:prstGeom prst="rect">
                <a:avLst/>
              </a:prstGeom>
              <a:blipFill>
                <a:blip r:embed="rId12"/>
                <a:stretch>
                  <a:fillRect l="-4046" r="-4624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ight Arrow 44"/>
          <p:cNvSpPr/>
          <p:nvPr/>
        </p:nvSpPr>
        <p:spPr>
          <a:xfrm rot="10800000">
            <a:off x="6012486" y="2906850"/>
            <a:ext cx="1153133" cy="231523"/>
          </a:xfrm>
          <a:prstGeom prst="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7047267" y="2254974"/>
            <a:ext cx="21451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Interactions:</a:t>
            </a:r>
          </a:p>
          <a:p>
            <a:r>
              <a:rPr lang="en-US" dirty="0" smtClean="0"/>
              <a:t>QM, </a:t>
            </a:r>
          </a:p>
          <a:p>
            <a:r>
              <a:rPr lang="en-US" dirty="0" smtClean="0"/>
              <a:t>Force fields, </a:t>
            </a:r>
          </a:p>
          <a:p>
            <a:r>
              <a:rPr lang="en-US" dirty="0" smtClean="0"/>
              <a:t>Models</a:t>
            </a:r>
          </a:p>
          <a:p>
            <a:r>
              <a:rPr lang="en-US" i="1" dirty="0" smtClean="0">
                <a:solidFill>
                  <a:srgbClr val="008000"/>
                </a:solidFill>
              </a:rPr>
              <a:t>Describe the physics </a:t>
            </a:r>
          </a:p>
          <a:p>
            <a:r>
              <a:rPr lang="en-US" i="1" dirty="0" smtClean="0">
                <a:solidFill>
                  <a:srgbClr val="008000"/>
                </a:solidFill>
              </a:rPr>
              <a:t>of the system</a:t>
            </a:r>
            <a:endParaRPr lang="en-US" i="1" dirty="0">
              <a:solidFill>
                <a:srgbClr val="008000"/>
              </a:solidFill>
            </a:endParaRPr>
          </a:p>
        </p:txBody>
      </p:sp>
      <p:sp>
        <p:nvSpPr>
          <p:cNvPr id="47" name="Right Arrow 46"/>
          <p:cNvSpPr/>
          <p:nvPr/>
        </p:nvSpPr>
        <p:spPr>
          <a:xfrm rot="10800000">
            <a:off x="6306351" y="4708024"/>
            <a:ext cx="859267" cy="250878"/>
          </a:xfrm>
          <a:prstGeom prst="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7205352" y="3962122"/>
            <a:ext cx="19783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Integration:</a:t>
            </a:r>
          </a:p>
          <a:p>
            <a:r>
              <a:rPr lang="en-US" dirty="0" smtClean="0"/>
              <a:t>Equations to sample</a:t>
            </a:r>
          </a:p>
          <a:p>
            <a:r>
              <a:rPr lang="en-US" dirty="0" smtClean="0"/>
              <a:t>NVE or NVT </a:t>
            </a:r>
          </a:p>
          <a:p>
            <a:r>
              <a:rPr lang="en-US" dirty="0" smtClean="0"/>
              <a:t>Ensemble</a:t>
            </a:r>
          </a:p>
          <a:p>
            <a:r>
              <a:rPr lang="en-US" i="1" dirty="0" smtClean="0">
                <a:solidFill>
                  <a:srgbClr val="008000"/>
                </a:solidFill>
              </a:rPr>
              <a:t>Describe the statistics</a:t>
            </a:r>
          </a:p>
          <a:p>
            <a:r>
              <a:rPr lang="en-US" i="1" dirty="0" smtClean="0">
                <a:solidFill>
                  <a:srgbClr val="008000"/>
                </a:solidFill>
              </a:rPr>
              <a:t>of the system</a:t>
            </a:r>
            <a:endParaRPr lang="en-US" i="1" dirty="0">
              <a:solidFill>
                <a:srgbClr val="008000"/>
              </a:solidFill>
            </a:endParaRPr>
          </a:p>
        </p:txBody>
      </p:sp>
      <p:sp>
        <p:nvSpPr>
          <p:cNvPr id="49" name="Right Arrow 48"/>
          <p:cNvSpPr/>
          <p:nvPr/>
        </p:nvSpPr>
        <p:spPr>
          <a:xfrm rot="10800000">
            <a:off x="1648049" y="5410596"/>
            <a:ext cx="859267" cy="250878"/>
          </a:xfrm>
          <a:prstGeom prst="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87569" y="4435826"/>
            <a:ext cx="19783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Analysis:</a:t>
            </a:r>
          </a:p>
          <a:p>
            <a:r>
              <a:rPr lang="en-US" i="1" dirty="0" smtClean="0"/>
              <a:t>Compute the </a:t>
            </a:r>
          </a:p>
          <a:p>
            <a:r>
              <a:rPr lang="en-US" i="1" dirty="0" smtClean="0"/>
              <a:t>Desired properties.</a:t>
            </a:r>
          </a:p>
          <a:p>
            <a:r>
              <a:rPr lang="en-US" i="1" dirty="0" smtClean="0">
                <a:solidFill>
                  <a:srgbClr val="008000"/>
                </a:solidFill>
              </a:rPr>
              <a:t>Connection to</a:t>
            </a:r>
          </a:p>
          <a:p>
            <a:r>
              <a:rPr lang="en-US" i="1" dirty="0" smtClean="0">
                <a:solidFill>
                  <a:srgbClr val="008000"/>
                </a:solidFill>
              </a:rPr>
              <a:t>experiment.</a:t>
            </a:r>
          </a:p>
        </p:txBody>
      </p:sp>
    </p:spTree>
    <p:extLst>
      <p:ext uri="{BB962C8B-B14F-4D97-AF65-F5344CB8AC3E}">
        <p14:creationId xmlns:p14="http://schemas.microsoft.com/office/powerpoint/2010/main" val="238423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906" grpId="0" animBg="1"/>
      <p:bldP spid="78904" grpId="0" animBg="1"/>
      <p:bldP spid="78880" grpId="0" animBg="1"/>
      <p:bldP spid="78905" grpId="0" animBg="1"/>
      <p:bldP spid="78879" grpId="0"/>
      <p:bldP spid="78886" grpId="0" animBg="1"/>
      <p:bldP spid="78887" grpId="0"/>
      <p:bldP spid="78889" grpId="0"/>
      <p:bldP spid="78908" grpId="0" animBg="1"/>
      <p:bldP spid="78911" grpId="0" animBg="1"/>
      <p:bldP spid="28" grpId="0"/>
      <p:bldP spid="29" grpId="0"/>
      <p:bldP spid="4" grpId="0"/>
      <p:bldP spid="5" grpId="0"/>
      <p:bldP spid="33" grpId="0"/>
      <p:bldP spid="10" grpId="0" animBg="1"/>
      <p:bldP spid="39" grpId="0" animBg="1"/>
      <p:bldP spid="11" grpId="0"/>
      <p:bldP spid="41" grpId="0"/>
      <p:bldP spid="42" grpId="0"/>
      <p:bldP spid="43" grpId="0" animBg="1"/>
      <p:bldP spid="12" grpId="0"/>
      <p:bldP spid="45" grpId="0" animBg="1"/>
      <p:bldP spid="46" grpId="0"/>
      <p:bldP spid="47" grpId="0" animBg="1"/>
      <p:bldP spid="48" grpId="0"/>
      <p:bldP spid="49" grpId="0" animBg="1"/>
      <p:bldP spid="5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42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57822" y="76856"/>
            <a:ext cx="4761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Preparation to MD simulations</a:t>
            </a:r>
            <a:endParaRPr lang="en-US" sz="2800" b="1" dirty="0"/>
          </a:p>
        </p:txBody>
      </p:sp>
      <p:pic>
        <p:nvPicPr>
          <p:cNvPr id="6" name="Picture 4" descr="simulated-anneal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114" y="3443041"/>
            <a:ext cx="3030538" cy="232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58154" y="565448"/>
            <a:ext cx="4691829" cy="3830340"/>
            <a:chOff x="158154" y="565448"/>
            <a:chExt cx="4691829" cy="3830340"/>
          </a:xfrm>
        </p:grpSpPr>
        <p:sp>
          <p:nvSpPr>
            <p:cNvPr id="7" name="Freeform 4"/>
            <p:cNvSpPr>
              <a:spLocks/>
            </p:cNvSpPr>
            <p:nvPr/>
          </p:nvSpPr>
          <p:spPr bwMode="auto">
            <a:xfrm>
              <a:off x="1008063" y="1420813"/>
              <a:ext cx="2316162" cy="2916237"/>
            </a:xfrm>
            <a:custGeom>
              <a:avLst/>
              <a:gdLst>
                <a:gd name="T0" fmla="*/ 0 w 1459"/>
                <a:gd name="T1" fmla="*/ 0 h 1837"/>
                <a:gd name="T2" fmla="*/ 136 w 1459"/>
                <a:gd name="T3" fmla="*/ 726 h 1837"/>
                <a:gd name="T4" fmla="*/ 272 w 1459"/>
                <a:gd name="T5" fmla="*/ 726 h 1837"/>
                <a:gd name="T6" fmla="*/ 362 w 1459"/>
                <a:gd name="T7" fmla="*/ 1043 h 1837"/>
                <a:gd name="T8" fmla="*/ 453 w 1459"/>
                <a:gd name="T9" fmla="*/ 1089 h 1837"/>
                <a:gd name="T10" fmla="*/ 544 w 1459"/>
                <a:gd name="T11" fmla="*/ 953 h 1837"/>
                <a:gd name="T12" fmla="*/ 680 w 1459"/>
                <a:gd name="T13" fmla="*/ 1588 h 1837"/>
                <a:gd name="T14" fmla="*/ 907 w 1459"/>
                <a:gd name="T15" fmla="*/ 1814 h 1837"/>
                <a:gd name="T16" fmla="*/ 1134 w 1459"/>
                <a:gd name="T17" fmla="*/ 1451 h 1837"/>
                <a:gd name="T18" fmla="*/ 1406 w 1459"/>
                <a:gd name="T19" fmla="*/ 272 h 1837"/>
                <a:gd name="T20" fmla="*/ 1451 w 1459"/>
                <a:gd name="T21" fmla="*/ 91 h 1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59" h="1837">
                  <a:moveTo>
                    <a:pt x="0" y="0"/>
                  </a:moveTo>
                  <a:cubicBezTo>
                    <a:pt x="45" y="302"/>
                    <a:pt x="91" y="605"/>
                    <a:pt x="136" y="726"/>
                  </a:cubicBezTo>
                  <a:cubicBezTo>
                    <a:pt x="181" y="847"/>
                    <a:pt x="234" y="673"/>
                    <a:pt x="272" y="726"/>
                  </a:cubicBezTo>
                  <a:cubicBezTo>
                    <a:pt x="310" y="779"/>
                    <a:pt x="332" y="983"/>
                    <a:pt x="362" y="1043"/>
                  </a:cubicBezTo>
                  <a:cubicBezTo>
                    <a:pt x="392" y="1103"/>
                    <a:pt x="423" y="1104"/>
                    <a:pt x="453" y="1089"/>
                  </a:cubicBezTo>
                  <a:cubicBezTo>
                    <a:pt x="483" y="1074"/>
                    <a:pt x="506" y="870"/>
                    <a:pt x="544" y="953"/>
                  </a:cubicBezTo>
                  <a:cubicBezTo>
                    <a:pt x="582" y="1036"/>
                    <a:pt x="619" y="1444"/>
                    <a:pt x="680" y="1588"/>
                  </a:cubicBezTo>
                  <a:cubicBezTo>
                    <a:pt x="741" y="1732"/>
                    <a:pt x="831" y="1837"/>
                    <a:pt x="907" y="1814"/>
                  </a:cubicBezTo>
                  <a:cubicBezTo>
                    <a:pt x="983" y="1791"/>
                    <a:pt x="1051" y="1708"/>
                    <a:pt x="1134" y="1451"/>
                  </a:cubicBezTo>
                  <a:cubicBezTo>
                    <a:pt x="1217" y="1194"/>
                    <a:pt x="1353" y="499"/>
                    <a:pt x="1406" y="272"/>
                  </a:cubicBezTo>
                  <a:cubicBezTo>
                    <a:pt x="1459" y="45"/>
                    <a:pt x="1455" y="68"/>
                    <a:pt x="1451" y="91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Oval 5"/>
            <p:cNvSpPr>
              <a:spLocks noChangeArrowheads="1"/>
            </p:cNvSpPr>
            <p:nvPr/>
          </p:nvSpPr>
          <p:spPr bwMode="auto">
            <a:xfrm>
              <a:off x="969963" y="1649413"/>
              <a:ext cx="155575" cy="144462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1211263" y="2576513"/>
              <a:ext cx="155575" cy="144462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592263" y="3046413"/>
              <a:ext cx="155575" cy="144462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1943100" y="3436938"/>
              <a:ext cx="155575" cy="144462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2036763" y="3744913"/>
              <a:ext cx="155575" cy="144462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2201863" y="4062413"/>
              <a:ext cx="155575" cy="144462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2481263" y="4062413"/>
              <a:ext cx="155575" cy="144462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2595563" y="3808413"/>
              <a:ext cx="155575" cy="144462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2709863" y="3490913"/>
              <a:ext cx="155575" cy="144462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1968500" y="3378200"/>
              <a:ext cx="936625" cy="0"/>
            </a:xfrm>
            <a:prstGeom prst="line">
              <a:avLst/>
            </a:prstGeom>
            <a:noFill/>
            <a:ln w="38100">
              <a:solidFill>
                <a:srgbClr val="99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2289175" y="3011488"/>
              <a:ext cx="4921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b="1">
                  <a:solidFill>
                    <a:srgbClr val="990033"/>
                  </a:solidFill>
                </a:rPr>
                <a:t>kT</a:t>
              </a:r>
              <a:endParaRPr lang="ru-RU" altLang="en-US" sz="2000" b="1">
                <a:solidFill>
                  <a:srgbClr val="990033"/>
                </a:solidFill>
              </a:endParaRPr>
            </a:p>
          </p:txBody>
        </p:sp>
        <p:cxnSp>
          <p:nvCxnSpPr>
            <p:cNvPr id="19" name="AutoShape 19"/>
            <p:cNvCxnSpPr>
              <a:cxnSpLocks noChangeShapeType="1"/>
              <a:stCxn id="8" idx="7"/>
              <a:endCxn id="9" idx="0"/>
            </p:cNvCxnSpPr>
            <p:nvPr/>
          </p:nvCxnSpPr>
          <p:spPr bwMode="auto">
            <a:xfrm rot="5400000" flipV="1">
              <a:off x="742950" y="2030413"/>
              <a:ext cx="906463" cy="185737"/>
            </a:xfrm>
            <a:prstGeom prst="curvedConnector3">
              <a:avLst>
                <a:gd name="adj1" fmla="val 209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AutoShape 23"/>
            <p:cNvCxnSpPr>
              <a:cxnSpLocks noChangeShapeType="1"/>
            </p:cNvCxnSpPr>
            <p:nvPr/>
          </p:nvCxnSpPr>
          <p:spPr bwMode="auto">
            <a:xfrm rot="16200000" flipH="1">
              <a:off x="1293018" y="2678907"/>
              <a:ext cx="436563" cy="317500"/>
            </a:xfrm>
            <a:prstGeom prst="curvedConnector3">
              <a:avLst>
                <a:gd name="adj1" fmla="val -40366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AutoShape 24"/>
            <p:cNvCxnSpPr>
              <a:cxnSpLocks noChangeShapeType="1"/>
            </p:cNvCxnSpPr>
            <p:nvPr/>
          </p:nvCxnSpPr>
          <p:spPr bwMode="auto">
            <a:xfrm rot="16200000" flipH="1">
              <a:off x="1674018" y="2958307"/>
              <a:ext cx="436563" cy="317500"/>
            </a:xfrm>
            <a:prstGeom prst="curvedConnector3">
              <a:avLst>
                <a:gd name="adj1" fmla="val -5527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" name="Text Box 25"/>
            <p:cNvSpPr txBox="1">
              <a:spLocks noChangeArrowheads="1"/>
            </p:cNvSpPr>
            <p:nvPr/>
          </p:nvSpPr>
          <p:spPr bwMode="auto">
            <a:xfrm>
              <a:off x="1238250" y="1822450"/>
              <a:ext cx="34607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b="1"/>
                <a:t>1</a:t>
              </a:r>
              <a:endParaRPr lang="ru-RU" altLang="en-US" sz="2000" b="1"/>
            </a:p>
          </p:txBody>
        </p:sp>
        <p:sp>
          <p:nvSpPr>
            <p:cNvPr id="23" name="Text Box 26"/>
            <p:cNvSpPr txBox="1">
              <a:spLocks noChangeArrowheads="1"/>
            </p:cNvSpPr>
            <p:nvPr/>
          </p:nvSpPr>
          <p:spPr bwMode="auto">
            <a:xfrm>
              <a:off x="1644650" y="2305050"/>
              <a:ext cx="34607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b="1"/>
                <a:t>2</a:t>
              </a:r>
              <a:endParaRPr lang="ru-RU" altLang="en-US" sz="2000" b="1"/>
            </a:p>
          </p:txBody>
        </p:sp>
        <p:sp>
          <p:nvSpPr>
            <p:cNvPr id="24" name="Text Box 27"/>
            <p:cNvSpPr txBox="1">
              <a:spLocks noChangeArrowheads="1"/>
            </p:cNvSpPr>
            <p:nvPr/>
          </p:nvSpPr>
          <p:spPr bwMode="auto">
            <a:xfrm>
              <a:off x="3016250" y="3371850"/>
              <a:ext cx="34607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b="1"/>
                <a:t>3</a:t>
              </a:r>
              <a:endParaRPr lang="ru-RU" altLang="en-US" sz="2000" b="1"/>
            </a:p>
          </p:txBody>
        </p:sp>
        <p:sp>
          <p:nvSpPr>
            <p:cNvPr id="25" name="Line 29"/>
            <p:cNvSpPr>
              <a:spLocks noChangeShapeType="1"/>
            </p:cNvSpPr>
            <p:nvPr/>
          </p:nvSpPr>
          <p:spPr bwMode="auto">
            <a:xfrm flipV="1">
              <a:off x="706438" y="1171575"/>
              <a:ext cx="0" cy="32242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diamond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30"/>
            <p:cNvSpPr>
              <a:spLocks noChangeShapeType="1"/>
            </p:cNvSpPr>
            <p:nvPr/>
          </p:nvSpPr>
          <p:spPr bwMode="auto">
            <a:xfrm>
              <a:off x="706438" y="4395788"/>
              <a:ext cx="32559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diamond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 Box 31"/>
            <p:cNvSpPr txBox="1">
              <a:spLocks noChangeArrowheads="1"/>
            </p:cNvSpPr>
            <p:nvPr/>
          </p:nvSpPr>
          <p:spPr bwMode="auto">
            <a:xfrm>
              <a:off x="158154" y="565448"/>
              <a:ext cx="105310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400" b="1" dirty="0"/>
                <a:t>E</a:t>
              </a:r>
              <a:r>
                <a:rPr lang="en-US" altLang="en-US" sz="2400" b="1" dirty="0" smtClean="0"/>
                <a:t>nergy</a:t>
              </a:r>
              <a:endParaRPr lang="ru-RU" altLang="en-US" sz="2400" b="1" dirty="0"/>
            </a:p>
          </p:txBody>
        </p:sp>
        <p:sp>
          <p:nvSpPr>
            <p:cNvPr id="28" name="Text Box 32"/>
            <p:cNvSpPr txBox="1">
              <a:spLocks noChangeArrowheads="1"/>
            </p:cNvSpPr>
            <p:nvPr/>
          </p:nvSpPr>
          <p:spPr bwMode="auto">
            <a:xfrm>
              <a:off x="2930355" y="3880644"/>
              <a:ext cx="191962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400" b="1" dirty="0" smtClean="0"/>
                <a:t>conformation</a:t>
              </a:r>
              <a:endParaRPr lang="ru-RU" altLang="en-US" sz="2400" b="1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927876" y="780316"/>
            <a:ext cx="443102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1: </a:t>
            </a:r>
            <a:r>
              <a:rPr lang="en-US" sz="2000" b="1" dirty="0" smtClean="0">
                <a:solidFill>
                  <a:srgbClr val="0000FF"/>
                </a:solidFill>
              </a:rPr>
              <a:t>optimize</a:t>
            </a:r>
            <a:r>
              <a:rPr lang="en-US" sz="2000" b="1" dirty="0" smtClean="0"/>
              <a:t> your structure to the 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  nearby (local) energy minimum</a:t>
            </a:r>
          </a:p>
          <a:p>
            <a:r>
              <a:rPr lang="en-US" sz="2000" b="1" dirty="0" smtClean="0"/>
              <a:t>     (steepest descent, Newton’s method,</a:t>
            </a:r>
          </a:p>
          <a:p>
            <a:r>
              <a:rPr lang="en-US" sz="2000" b="1" dirty="0" smtClean="0"/>
              <a:t>     BFGS, etc.)</a:t>
            </a:r>
            <a:endParaRPr lang="en-US" sz="2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3897215" y="2327722"/>
            <a:ext cx="51704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2: </a:t>
            </a:r>
            <a:r>
              <a:rPr lang="en-US" sz="2000" b="1" dirty="0" smtClean="0">
                <a:solidFill>
                  <a:srgbClr val="0000FF"/>
                </a:solidFill>
              </a:rPr>
              <a:t>thermalize</a:t>
            </a:r>
            <a:r>
              <a:rPr lang="en-US" sz="2000" b="1" dirty="0" smtClean="0"/>
              <a:t> your structure to target 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  temperature (NVT ensemble MD, simulated 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  annealing, etc.)</a:t>
            </a:r>
            <a:endParaRPr lang="en-US" sz="20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62483" y="4659312"/>
            <a:ext cx="47770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3</a:t>
            </a:r>
            <a:r>
              <a:rPr lang="en-US" sz="2400" b="1" dirty="0" smtClean="0"/>
              <a:t>: </a:t>
            </a:r>
            <a:r>
              <a:rPr lang="en-US" sz="2000" b="1" dirty="0" smtClean="0">
                <a:solidFill>
                  <a:srgbClr val="0000FF"/>
                </a:solidFill>
              </a:rPr>
              <a:t>production run</a:t>
            </a:r>
            <a:r>
              <a:rPr lang="en-US" sz="2000" b="1" dirty="0" smtClean="0"/>
              <a:t>. Sample conformation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   from desired distribution using suitable 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  MD or MC algorithm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7139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  <p:bldP spid="3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43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7172" y="81708"/>
            <a:ext cx="7547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Exercises: ACF and Spectrum of a predefined data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4" y="3105150"/>
            <a:ext cx="3949701" cy="29622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217" y="3105149"/>
            <a:ext cx="3798557" cy="28489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38175" y="1857375"/>
                <a:ext cx="39731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75" y="1857375"/>
                <a:ext cx="3973139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726442" y="1626542"/>
                <a:ext cx="1961563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=500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14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00 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85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0 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6442" y="1626542"/>
                <a:ext cx="1961563" cy="12003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995817" y="883206"/>
            <a:ext cx="1064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In Tut2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536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44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37704" y="105778"/>
            <a:ext cx="7334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Exercises: ACF and Spectrum of 2-atomic system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047" y="1780779"/>
            <a:ext cx="2260599" cy="16954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47803" y="808505"/>
            <a:ext cx="35928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Analytic calculation: </a:t>
            </a:r>
          </a:p>
          <a:p>
            <a:r>
              <a:rPr lang="en-US" dirty="0" smtClean="0"/>
              <a:t>Frequency </a:t>
            </a:r>
            <a:r>
              <a:rPr lang="en-US" dirty="0"/>
              <a:t>=  3103.79623215  cm^-1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992" y="1723122"/>
            <a:ext cx="2337475" cy="17531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91" y="1807449"/>
            <a:ext cx="2276475" cy="17073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581807" y="1450024"/>
            <a:ext cx="1933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3103.79623 cm^-1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5301" y="896937"/>
            <a:ext cx="3155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In Tut3, prefix = “test1”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393602" y="1454836"/>
            <a:ext cx="2064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 modes give: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04091" y="3840748"/>
            <a:ext cx="3155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In Tut3, prefix = “test2”</a:t>
            </a:r>
            <a:endParaRPr lang="en-US" sz="2400" b="1" dirty="0"/>
          </a:p>
        </p:txBody>
      </p:sp>
      <p:sp>
        <p:nvSpPr>
          <p:cNvPr id="14" name="Rectangle 13"/>
          <p:cNvSpPr/>
          <p:nvPr/>
        </p:nvSpPr>
        <p:spPr>
          <a:xfrm>
            <a:off x="6796029" y="4719881"/>
            <a:ext cx="1295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4389.43073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86582" y="4398164"/>
            <a:ext cx="2064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 modes give: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11" y="4321281"/>
            <a:ext cx="3312439" cy="24843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77" y="4438649"/>
            <a:ext cx="2768601" cy="207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9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45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67272" y="59875"/>
            <a:ext cx="6902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Exercises: ACF and Spectrum of a linear chain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93288" y="628651"/>
            <a:ext cx="3155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In Tut3, prefix = “test3”</a:t>
            </a:r>
            <a:endParaRPr lang="en-US" sz="2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07" y="3940968"/>
            <a:ext cx="3889376" cy="29170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583" y="3326635"/>
            <a:ext cx="3343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In Tut3, prefix = “test4”,  </a:t>
            </a:r>
            <a:endParaRPr lang="en-US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2237109" y="4672007"/>
            <a:ext cx="1955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scl</a:t>
            </a:r>
            <a:r>
              <a:rPr lang="en-US" b="1" dirty="0" smtClean="0"/>
              <a:t> </a:t>
            </a:r>
            <a:r>
              <a:rPr lang="en-US" b="1" dirty="0"/>
              <a:t>= (0.1, 0.0, 0.0)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519104" y="4222308"/>
            <a:ext cx="21474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1136.06827 cm^-1</a:t>
            </a:r>
          </a:p>
          <a:p>
            <a:r>
              <a:rPr lang="en-US" dirty="0"/>
              <a:t>2194.71536 cm^-1</a:t>
            </a:r>
          </a:p>
          <a:p>
            <a:r>
              <a:rPr lang="en-US" dirty="0"/>
              <a:t>3103.79623 cm^-1</a:t>
            </a:r>
          </a:p>
          <a:p>
            <a:r>
              <a:rPr lang="en-US" dirty="0"/>
              <a:t>3801.35852 cm^-1</a:t>
            </a:r>
          </a:p>
          <a:p>
            <a:r>
              <a:rPr lang="en-US" dirty="0"/>
              <a:t>4239.86450 cm^-1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49838" y="3876671"/>
            <a:ext cx="2064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 modes give: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402" y="695746"/>
            <a:ext cx="2854872" cy="21411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2" y="1173306"/>
            <a:ext cx="2145731" cy="16092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6" y="1151871"/>
            <a:ext cx="2202059" cy="165154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123309" y="1204763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scl</a:t>
            </a:r>
            <a:r>
              <a:rPr lang="en-US" b="1" dirty="0" smtClean="0"/>
              <a:t> </a:t>
            </a:r>
            <a:r>
              <a:rPr lang="en-US" b="1" dirty="0"/>
              <a:t>= (</a:t>
            </a:r>
            <a:r>
              <a:rPr lang="en-US" b="1" dirty="0" smtClean="0"/>
              <a:t>0.0, </a:t>
            </a:r>
            <a:r>
              <a:rPr lang="en-US" b="1" dirty="0"/>
              <a:t>0.0, 0.0)</a:t>
            </a:r>
          </a:p>
        </p:txBody>
      </p:sp>
    </p:spTree>
    <p:extLst>
      <p:ext uri="{BB962C8B-B14F-4D97-AF65-F5344CB8AC3E}">
        <p14:creationId xmlns:p14="http://schemas.microsoft.com/office/powerpoint/2010/main" val="374956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46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53489" y="101375"/>
            <a:ext cx="6110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Exercises: Linear chain in NVE ensemble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0414" y="523728"/>
            <a:ext cx="1438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Tut4: NVE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217" y="1054696"/>
            <a:ext cx="2280245" cy="1710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3052318"/>
            <a:ext cx="2460580" cy="1845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71" y="4897753"/>
            <a:ext cx="2489201" cy="1866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282" y="1118554"/>
            <a:ext cx="2200454" cy="16503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71" y="1118554"/>
            <a:ext cx="1659418" cy="15824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874" y="2982052"/>
            <a:ext cx="2593975" cy="19454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875" y="4897753"/>
            <a:ext cx="2413000" cy="18097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327" y="3011340"/>
            <a:ext cx="2390819" cy="17931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327" y="4878389"/>
            <a:ext cx="2457449" cy="18430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527" y="1029924"/>
            <a:ext cx="2313274" cy="173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8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47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78986" y="66614"/>
            <a:ext cx="61133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Exercises: Linear chain in NVT ensemble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0414" y="523728"/>
            <a:ext cx="1440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Tut4: NVT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199" y="948465"/>
            <a:ext cx="2222500" cy="1666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45" y="2918620"/>
            <a:ext cx="1996680" cy="14975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88" y="4625975"/>
            <a:ext cx="2307168" cy="17303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43" y="964010"/>
            <a:ext cx="2159000" cy="1619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656" y="2918620"/>
            <a:ext cx="2159000" cy="16192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682" y="4723112"/>
            <a:ext cx="2364311" cy="17732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143" y="2918620"/>
            <a:ext cx="2331507" cy="17486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868" y="4790803"/>
            <a:ext cx="2274055" cy="17055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540" y="985393"/>
            <a:ext cx="2277460" cy="17080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96" y="982400"/>
            <a:ext cx="1659418" cy="15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48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78986" y="66614"/>
            <a:ext cx="4974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Exercises: Dynamics of LJ cluster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7539" y="723753"/>
            <a:ext cx="6540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Tut5: NVE of LJ cluster, no </a:t>
            </a:r>
            <a:r>
              <a:rPr lang="en-US" sz="2400" b="1" dirty="0" err="1" smtClean="0"/>
              <a:t>thermalization</a:t>
            </a:r>
            <a:r>
              <a:rPr lang="en-US" sz="2400" b="1" dirty="0" smtClean="0"/>
              <a:t> – nve.py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1" y="1386063"/>
            <a:ext cx="2362201" cy="17716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955" y="1393206"/>
            <a:ext cx="2343152" cy="17573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483" y="1436751"/>
            <a:ext cx="2165184" cy="1623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667" y="1393206"/>
            <a:ext cx="2163580" cy="16226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4" y="4248061"/>
            <a:ext cx="2000250" cy="19074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225" y="4248061"/>
            <a:ext cx="2033149" cy="19388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2527" y="3342485"/>
            <a:ext cx="2487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Energy is not conserved!</a:t>
            </a:r>
          </a:p>
          <a:p>
            <a:pPr algn="ctr"/>
            <a:r>
              <a:rPr lang="en-US" dirty="0" smtClean="0"/>
              <a:t>(phase transitions)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724149" y="3369474"/>
            <a:ext cx="2117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 is high!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286374" y="3239215"/>
            <a:ext cx="3667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Low-frequency modes</a:t>
            </a:r>
          </a:p>
          <a:p>
            <a:pPr algn="ctr"/>
            <a:r>
              <a:rPr lang="en-US" dirty="0" smtClean="0"/>
              <a:t>are indicative of translational motion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075" y="4248061"/>
            <a:ext cx="2059625" cy="196411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45688" y="4362361"/>
            <a:ext cx="828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FF00"/>
                </a:solidFill>
              </a:rPr>
              <a:t>t</a:t>
            </a:r>
            <a:r>
              <a:rPr lang="en-US" sz="2800" b="1" i="1" dirty="0" smtClean="0">
                <a:solidFill>
                  <a:srgbClr val="FFFF00"/>
                </a:solidFill>
              </a:rPr>
              <a:t>=0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41124" y="4337992"/>
            <a:ext cx="125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FF00"/>
                </a:solidFill>
              </a:rPr>
              <a:t>t=150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39275" y="4336118"/>
            <a:ext cx="125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FF00"/>
                </a:solidFill>
              </a:rPr>
              <a:t>t=300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70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383" y="4255704"/>
            <a:ext cx="2321742" cy="22140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832" y="4255704"/>
            <a:ext cx="2350318" cy="22413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69" y="4286438"/>
            <a:ext cx="2320030" cy="221244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49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78986" y="66614"/>
            <a:ext cx="4974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Exercises: Dynamics of LJ cluster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98237" y="589834"/>
            <a:ext cx="87819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Tut5: NVE of LJ cluster, with </a:t>
            </a:r>
            <a:r>
              <a:rPr lang="en-US" sz="2400" b="1" dirty="0" err="1" smtClean="0"/>
              <a:t>thermalization</a:t>
            </a:r>
            <a:r>
              <a:rPr lang="en-US" sz="2400" b="1" dirty="0" smtClean="0"/>
              <a:t> (simulated annealing) – </a:t>
            </a:r>
          </a:p>
          <a:p>
            <a:r>
              <a:rPr lang="en-US" sz="2400" b="1" dirty="0" smtClean="0"/>
              <a:t>nve2.py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0692" y="3342485"/>
            <a:ext cx="2551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Energy is well conserved!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39415" y="3296318"/>
            <a:ext cx="1637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Temperature is </a:t>
            </a:r>
          </a:p>
          <a:p>
            <a:pPr algn="ctr"/>
            <a:r>
              <a:rPr lang="en-US" dirty="0" smtClean="0"/>
              <a:t>reasonable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864898" y="3239215"/>
            <a:ext cx="2510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Higher-frequency modes</a:t>
            </a:r>
          </a:p>
          <a:p>
            <a:pPr algn="ctr"/>
            <a:r>
              <a:rPr lang="en-US" dirty="0" smtClean="0"/>
              <a:t>are resolved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45688" y="4362361"/>
            <a:ext cx="828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FF00"/>
                </a:solidFill>
              </a:rPr>
              <a:t>t</a:t>
            </a:r>
            <a:r>
              <a:rPr lang="en-US" sz="2800" b="1" i="1" dirty="0" smtClean="0">
                <a:solidFill>
                  <a:srgbClr val="FFFF00"/>
                </a:solidFill>
              </a:rPr>
              <a:t>=0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41124" y="4337992"/>
            <a:ext cx="125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FF00"/>
                </a:solidFill>
              </a:rPr>
              <a:t>t=150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39275" y="4336118"/>
            <a:ext cx="125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FF00"/>
                </a:solidFill>
              </a:rPr>
              <a:t>t=300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3206"/>
            <a:ext cx="2238375" cy="16787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948" y="1444663"/>
            <a:ext cx="2133600" cy="1600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466" y="1378899"/>
            <a:ext cx="2357709" cy="17682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175" y="1284695"/>
            <a:ext cx="2346018" cy="175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5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11512" y="69451"/>
            <a:ext cx="4108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Modeling realistic systems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9" t="14803" r="12619" b="6799"/>
          <a:stretch/>
        </p:blipFill>
        <p:spPr>
          <a:xfrm>
            <a:off x="908785" y="2337053"/>
            <a:ext cx="1752812" cy="17811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0871" y="803689"/>
            <a:ext cx="1966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“Real” system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329376" y="2927602"/>
            <a:ext cx="800100" cy="600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22949" y="1722554"/>
            <a:ext cx="425571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Real</a:t>
            </a:r>
            <a:r>
              <a:rPr lang="en-US" dirty="0" smtClean="0"/>
              <a:t>: all atoms interact with each other</a:t>
            </a:r>
          </a:p>
          <a:p>
            <a:endParaRPr lang="en-US" dirty="0" smtClean="0"/>
          </a:p>
          <a:p>
            <a:r>
              <a:rPr lang="en-US" dirty="0" smtClean="0"/>
              <a:t>Include all the non-idealities: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Defects (vacancies, interstitials, </a:t>
            </a:r>
          </a:p>
          <a:p>
            <a:r>
              <a:rPr lang="en-US" dirty="0"/>
              <a:t> </a:t>
            </a:r>
            <a:r>
              <a:rPr lang="en-US" dirty="0" smtClean="0"/>
              <a:t>     dislocations, kinks, </a:t>
            </a:r>
            <a:r>
              <a:rPr lang="en-US" dirty="0"/>
              <a:t>d</a:t>
            </a:r>
            <a:r>
              <a:rPr lang="en-US" dirty="0" smtClean="0"/>
              <a:t>angling bonds, etc.)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Adsorbates</a:t>
            </a:r>
            <a:r>
              <a:rPr lang="en-US" dirty="0" smtClean="0"/>
              <a:t> (</a:t>
            </a:r>
            <a:r>
              <a:rPr lang="en-US" dirty="0" err="1" smtClean="0"/>
              <a:t>adatoms</a:t>
            </a:r>
            <a:r>
              <a:rPr lang="en-US" dirty="0" smtClean="0"/>
              <a:t>, surface dangling </a:t>
            </a:r>
          </a:p>
          <a:p>
            <a:r>
              <a:rPr lang="en-US" dirty="0"/>
              <a:t> </a:t>
            </a:r>
            <a:r>
              <a:rPr lang="en-US" dirty="0" smtClean="0"/>
              <a:t>    bonds passivation, etc.)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Solvation and </a:t>
            </a:r>
            <a:r>
              <a:rPr lang="en-US" dirty="0" err="1" smtClean="0"/>
              <a:t>counterions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Phases and grain boundaries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30321" y="803689"/>
            <a:ext cx="1775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Ideal system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02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958" y="4336118"/>
            <a:ext cx="2374419" cy="22643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872" y="4336118"/>
            <a:ext cx="2419382" cy="23071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0" y="4336118"/>
            <a:ext cx="2419382" cy="230719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50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78986" y="66614"/>
            <a:ext cx="4974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Exercises: Dynamics of LJ cluster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7539" y="723753"/>
            <a:ext cx="8972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Tut5: NVT of LJ cluster after simulated annealing (nvt.py), slow bath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45688" y="4362361"/>
            <a:ext cx="828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FF00"/>
                </a:solidFill>
              </a:rPr>
              <a:t>t</a:t>
            </a:r>
            <a:r>
              <a:rPr lang="en-US" sz="2800" b="1" i="1" dirty="0" smtClean="0">
                <a:solidFill>
                  <a:srgbClr val="FFFF00"/>
                </a:solidFill>
              </a:rPr>
              <a:t>=0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41124" y="4337992"/>
            <a:ext cx="125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FF00"/>
                </a:solidFill>
              </a:rPr>
              <a:t>t=150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39275" y="4336118"/>
            <a:ext cx="125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FF00"/>
                </a:solidFill>
              </a:rPr>
              <a:t>t=300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04552" y="3346849"/>
            <a:ext cx="2198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Beware: Bath modes!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7" y="1478328"/>
            <a:ext cx="2455753" cy="184181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808" y="1504950"/>
            <a:ext cx="2400300" cy="18002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933" y="1544837"/>
            <a:ext cx="2185727" cy="163929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74" y="1504950"/>
            <a:ext cx="2425700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9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51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78986" y="66614"/>
            <a:ext cx="4974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Exercises: Dynamics of LJ cluster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7539" y="723753"/>
            <a:ext cx="8687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Tut5: NVT of LJ cluster after simulated annealing (nvt.py), fast bath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204552" y="3346849"/>
            <a:ext cx="2198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Beware: Bath modes!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49" y="1504950"/>
            <a:ext cx="2260600" cy="1695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4" y="1504950"/>
            <a:ext cx="2225675" cy="1669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260" y="1522405"/>
            <a:ext cx="2178164" cy="16336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934" y="1522405"/>
            <a:ext cx="2178163" cy="16336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64" y="3829698"/>
            <a:ext cx="3053485" cy="22901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238" y="3861058"/>
            <a:ext cx="3133887" cy="235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0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52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85595" y="114239"/>
            <a:ext cx="682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Exercises: Diffusion coefficient, larger cluster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812" y="999767"/>
            <a:ext cx="3286783" cy="246508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3884779"/>
            <a:ext cx="3072996" cy="2382671"/>
            <a:chOff x="1974997" y="4678331"/>
            <a:chExt cx="3308203" cy="248115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4997" y="4678331"/>
              <a:ext cx="3308203" cy="24811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587625" y="5478759"/>
              <a:ext cx="24207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FF"/>
                  </a:solidFill>
                </a:rPr>
                <a:t>Preliminary simulated</a:t>
              </a:r>
            </a:p>
            <a:p>
              <a:pPr algn="ctr"/>
              <a:r>
                <a:rPr lang="en-US" dirty="0" smtClean="0">
                  <a:solidFill>
                    <a:srgbClr val="0000FF"/>
                  </a:solidFill>
                </a:rPr>
                <a:t> annealing is important!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953" y="1091272"/>
            <a:ext cx="2986438" cy="22398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815" y="3978705"/>
            <a:ext cx="2977588" cy="22331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921" y="3911554"/>
            <a:ext cx="2932298" cy="219922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30176" y="1057384"/>
            <a:ext cx="2384278" cy="2273717"/>
            <a:chOff x="187472" y="3645191"/>
            <a:chExt cx="2384278" cy="227371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472" y="3645191"/>
              <a:ext cx="2384278" cy="227371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50272" y="3679079"/>
              <a:ext cx="12906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00"/>
                  </a:solidFill>
                </a:rPr>
                <a:t>125 atoms</a:t>
              </a:r>
              <a:endParaRPr lang="en-US" sz="20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151815" y="3144908"/>
            <a:ext cx="302390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Equilibration period!!!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4629586" y="4343400"/>
            <a:ext cx="1694517" cy="85725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741821" y="6183465"/>
                <a:ext cx="2317686" cy="6176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0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  <m:d>
                                        <m:dPr>
                                          <m:ctrlPr>
                                            <a:rPr lang="en-US" sz="200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  <m:r>
                                        <a:rPr lang="en-US" sz="20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0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  <m:d>
                                        <m:dPr>
                                          <m:ctrlPr>
                                            <a:rPr lang="en-US" sz="200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1821" y="6183465"/>
                <a:ext cx="2317686" cy="61760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Down Arrow 19"/>
          <p:cNvSpPr/>
          <p:nvPr/>
        </p:nvSpPr>
        <p:spPr>
          <a:xfrm rot="10800000">
            <a:off x="4126792" y="1886442"/>
            <a:ext cx="419100" cy="13166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4133231" y="3548376"/>
            <a:ext cx="419100" cy="13166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212233" y="604174"/>
            <a:ext cx="903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Tut6: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506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53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32122" y="133289"/>
            <a:ext cx="3725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Exercises: Heat capacity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981074"/>
            <a:ext cx="2413000" cy="1809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750" y="1053701"/>
            <a:ext cx="2527302" cy="1895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02" y="2981324"/>
            <a:ext cx="2341596" cy="17561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750" y="3031329"/>
            <a:ext cx="4447399" cy="3335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977501"/>
            <a:ext cx="2628901" cy="19716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4737521"/>
            <a:ext cx="2667000" cy="20002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12233" y="604174"/>
            <a:ext cx="903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Tut7: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6963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54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89207" y="153056"/>
            <a:ext cx="3368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Summary of Tutorials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52450" y="1704975"/>
                <a:ext cx="8161850" cy="37156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Tut1 – demonstration of MD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𝑡𝑟𝑎𝑗</m:t>
                        </m:r>
                      </m:sub>
                    </m:sSub>
                  </m:oMath>
                </a14:m>
                <a:r>
                  <a:rPr lang="en-US" dirty="0" smtClean="0"/>
                  <a:t> trajectories, each with 1 particle. NVE and NVT</a:t>
                </a:r>
              </a:p>
              <a:p>
                <a:endParaRPr lang="en-US" dirty="0"/>
              </a:p>
              <a:p>
                <a:r>
                  <a:rPr lang="en-US" dirty="0" smtClean="0"/>
                  <a:t>Tut2 – demonstration of computing the ACF and its FT for a predefined sequence</a:t>
                </a:r>
              </a:p>
              <a:p>
                <a:endParaRPr lang="en-US" dirty="0"/>
              </a:p>
              <a:p>
                <a:r>
                  <a:rPr lang="en-US" dirty="0" smtClean="0"/>
                  <a:t>Tut3 – computing ACF for a chain of particles connected by springs</a:t>
                </a:r>
              </a:p>
              <a:p>
                <a:endParaRPr lang="en-US" dirty="0"/>
              </a:p>
              <a:p>
                <a:r>
                  <a:rPr lang="en-US" dirty="0" smtClean="0"/>
                  <a:t>Tut4 – going back to MD, for a chain of atoms.</a:t>
                </a:r>
              </a:p>
              <a:p>
                <a:endParaRPr lang="en-US" dirty="0"/>
              </a:p>
              <a:p>
                <a:r>
                  <a:rPr lang="en-US" dirty="0" smtClean="0"/>
                  <a:t>Tut5 – MD of a LJ cluster</a:t>
                </a:r>
              </a:p>
              <a:p>
                <a:endParaRPr lang="en-US" dirty="0"/>
              </a:p>
              <a:p>
                <a:r>
                  <a:rPr lang="en-US" dirty="0" smtClean="0"/>
                  <a:t>Tut6 – MD of a larger LJ cluster, computing diffusion coefficients</a:t>
                </a:r>
              </a:p>
              <a:p>
                <a:endParaRPr lang="en-US" dirty="0"/>
              </a:p>
              <a:p>
                <a:r>
                  <a:rPr lang="en-US" dirty="0" smtClean="0"/>
                  <a:t>Tut7 – MD of a LJ cluster, computing heat capacity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50" y="1704975"/>
                <a:ext cx="8161850" cy="3715633"/>
              </a:xfrm>
              <a:prstGeom prst="rect">
                <a:avLst/>
              </a:prstGeom>
              <a:blipFill>
                <a:blip r:embed="rId2"/>
                <a:stretch>
                  <a:fillRect l="-672" t="-821" b="-1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433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55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56250" y="86381"/>
            <a:ext cx="3401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Overview of software</a:t>
            </a:r>
            <a:endParaRPr lang="en-US" sz="2800" b="1" dirty="0"/>
          </a:p>
        </p:txBody>
      </p:sp>
      <p:pic>
        <p:nvPicPr>
          <p:cNvPr id="21508" name="Picture 4" descr="Image result for lamm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98" y="1710743"/>
            <a:ext cx="2681063" cy="78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Image result for charm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247" y="1353347"/>
            <a:ext cx="2352675" cy="111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37080" y="796808"/>
            <a:ext cx="2170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Material Simulations</a:t>
            </a:r>
            <a:endParaRPr lang="en-US" b="1" dirty="0"/>
          </a:p>
        </p:txBody>
      </p:sp>
      <p:pic>
        <p:nvPicPr>
          <p:cNvPr id="21514" name="Picture 10" descr="Image result for nam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510" y="967248"/>
            <a:ext cx="2357194" cy="132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Image result for GROMAC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218" y="2101732"/>
            <a:ext cx="2536191" cy="108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045809" y="796808"/>
            <a:ext cx="1930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Biological Systems</a:t>
            </a:r>
            <a:endParaRPr lang="en-US" b="1" dirty="0"/>
          </a:p>
        </p:txBody>
      </p:sp>
      <p:pic>
        <p:nvPicPr>
          <p:cNvPr id="21518" name="Picture 14" descr="Image result for vm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30" y="4068521"/>
            <a:ext cx="1668964" cy="169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87112" y="3449426"/>
            <a:ext cx="1401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Visualization</a:t>
            </a:r>
            <a:endParaRPr lang="en-US" b="1" dirty="0"/>
          </a:p>
        </p:txBody>
      </p:sp>
      <p:pic>
        <p:nvPicPr>
          <p:cNvPr id="21520" name="Picture 16" descr="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876" y="3875732"/>
            <a:ext cx="2614150" cy="103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 descr="http://iqmol.org/images/pheny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876" y="4810364"/>
            <a:ext cx="1591982" cy="116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92254" y="5787415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iQmol</a:t>
            </a:r>
            <a:endParaRPr lang="en-US" dirty="0"/>
          </a:p>
        </p:txBody>
      </p:sp>
      <p:pic>
        <p:nvPicPr>
          <p:cNvPr id="21524" name="Picture 20" descr="Image result for avogadro softwar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80" y="4994794"/>
            <a:ext cx="1031539" cy="103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010849" y="3477736"/>
            <a:ext cx="2299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Quantum Calculations</a:t>
            </a:r>
            <a:endParaRPr lang="en-US" b="1" dirty="0"/>
          </a:p>
        </p:txBody>
      </p:sp>
      <p:pic>
        <p:nvPicPr>
          <p:cNvPr id="21526" name="Picture 22" descr="Image result for Nwche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983" y="5060423"/>
            <a:ext cx="2170803" cy="69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0" name="Picture 26" descr="Image result for quantum espress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306" y="4013775"/>
            <a:ext cx="1960384" cy="84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2" name="Picture 28" descr="Image result for dftb+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630" y="4867182"/>
            <a:ext cx="1007353" cy="100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74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49537" y="164701"/>
            <a:ext cx="5438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Periodic boundary conditions (PBC)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41071" y="1115056"/>
                <a:ext cx="77870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Real systems = are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 smtClean="0"/>
                  <a:t> size, we can model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dirty="0" smtClean="0"/>
                  <a:t> atoms, usually around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1000</m:t>
                    </m:r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071" y="1115056"/>
                <a:ext cx="7787068" cy="369332"/>
              </a:xfrm>
              <a:prstGeom prst="rect">
                <a:avLst/>
              </a:prstGeom>
              <a:blipFill>
                <a:blip r:embed="rId2"/>
                <a:stretch>
                  <a:fillRect l="-705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515305" y="196713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Surface/volume ratio </a:t>
            </a:r>
            <a:r>
              <a:rPr lang="en-US" dirty="0"/>
              <a:t>is </a:t>
            </a:r>
            <a:r>
              <a:rPr lang="en-US" dirty="0" smtClean="0"/>
              <a:t>large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structure of the surface is different from the </a:t>
            </a:r>
            <a:r>
              <a:rPr lang="en-US" dirty="0" smtClean="0"/>
              <a:t>bulk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38750" y="1828639"/>
            <a:ext cx="33893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To mitigate these effects: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Use PBC</a:t>
            </a:r>
            <a:endParaRPr lang="en-US" sz="2400" b="1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5" y="4307170"/>
            <a:ext cx="924012" cy="93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357" y="3460348"/>
            <a:ext cx="278130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Down Arrow 11"/>
          <p:cNvSpPr/>
          <p:nvPr/>
        </p:nvSpPr>
        <p:spPr>
          <a:xfrm>
            <a:off x="1263651" y="3619500"/>
            <a:ext cx="412750" cy="504825"/>
          </a:xfrm>
          <a:prstGeom prst="down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 rot="5400000">
            <a:off x="2120667" y="4522135"/>
            <a:ext cx="412750" cy="504825"/>
          </a:xfrm>
          <a:prstGeom prst="down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 rot="16200000">
            <a:off x="308930" y="4522135"/>
            <a:ext cx="412750" cy="504825"/>
          </a:xfrm>
          <a:prstGeom prst="down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rot="10800000">
            <a:off x="1263651" y="5435231"/>
            <a:ext cx="412750" cy="504825"/>
          </a:xfrm>
          <a:prstGeom prst="downArrow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67718" y="6125518"/>
            <a:ext cx="2326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Surface </a:t>
            </a:r>
            <a:r>
              <a:rPr lang="en-US" sz="2400" b="1" dirty="0" err="1" smtClean="0"/>
              <a:t>deffects</a:t>
            </a:r>
            <a:r>
              <a:rPr lang="en-US" sz="2400" b="1" dirty="0" smtClean="0"/>
              <a:t>!</a:t>
            </a:r>
            <a:endParaRPr lang="en-US" sz="2400" b="1" dirty="0"/>
          </a:p>
        </p:txBody>
      </p:sp>
      <p:sp>
        <p:nvSpPr>
          <p:cNvPr id="19" name="Right Arrow 18"/>
          <p:cNvSpPr/>
          <p:nvPr/>
        </p:nvSpPr>
        <p:spPr>
          <a:xfrm>
            <a:off x="3569684" y="4551643"/>
            <a:ext cx="1200150" cy="412751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752850" y="4019550"/>
            <a:ext cx="684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PBC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1411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  <p:bldP spid="15" grpId="0" animBg="1"/>
      <p:bldP spid="16" grpId="0" animBg="1"/>
      <p:bldP spid="17" grpId="0" animBg="1"/>
      <p:bldP spid="18" grpId="0"/>
      <p:bldP spid="19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11029" y="164701"/>
            <a:ext cx="2515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How PBC works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545" y="2047875"/>
            <a:ext cx="272746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17" y="2047875"/>
            <a:ext cx="273269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4026326" y="3114675"/>
            <a:ext cx="963408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17714" y="1167843"/>
            <a:ext cx="8701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Molecules that </a:t>
            </a:r>
            <a:r>
              <a:rPr lang="en-US" sz="2000" b="1" dirty="0" smtClean="0">
                <a:solidFill>
                  <a:srgbClr val="0000FF"/>
                </a:solidFill>
              </a:rPr>
              <a:t>exit from the left</a:t>
            </a:r>
            <a:r>
              <a:rPr lang="en-US" sz="2000" b="1" dirty="0" smtClean="0"/>
              <a:t> wall </a:t>
            </a:r>
            <a:r>
              <a:rPr lang="en-US" sz="2000" b="1" dirty="0" smtClean="0">
                <a:solidFill>
                  <a:srgbClr val="008000"/>
                </a:solidFill>
              </a:rPr>
              <a:t>re-enter </a:t>
            </a:r>
            <a:r>
              <a:rPr lang="en-US" sz="2000" b="1" dirty="0" smtClean="0">
                <a:solidFill>
                  <a:srgbClr val="FF0000"/>
                </a:solidFill>
              </a:rPr>
              <a:t>simulation cell </a:t>
            </a:r>
            <a:r>
              <a:rPr lang="en-US" sz="2000" b="1" dirty="0" smtClean="0">
                <a:solidFill>
                  <a:srgbClr val="008000"/>
                </a:solidFill>
              </a:rPr>
              <a:t>from the right </a:t>
            </a:r>
            <a:r>
              <a:rPr lang="en-US" sz="2000" b="1" dirty="0" smtClean="0"/>
              <a:t>wall</a:t>
            </a:r>
            <a:endParaRPr lang="en-US" sz="2000" b="1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4703395" y="3706813"/>
            <a:ext cx="1914525" cy="186690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76600" y="5648325"/>
            <a:ext cx="2039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simulation cell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62800" y="3829049"/>
            <a:ext cx="921210" cy="962025"/>
          </a:xfrm>
          <a:prstGeom prst="rect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660657" y="5750776"/>
            <a:ext cx="22604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replica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(periodic image)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7005569" y="4763571"/>
            <a:ext cx="781439" cy="94956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8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5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56324" y="78976"/>
            <a:ext cx="5235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Gibbs Ensemble and phase spaces</a:t>
            </a:r>
            <a:endParaRPr lang="en-US" sz="2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9" t="14803" r="12619" b="6799"/>
          <a:stretch/>
        </p:blipFill>
        <p:spPr>
          <a:xfrm>
            <a:off x="7675364" y="1421071"/>
            <a:ext cx="1176352" cy="11953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9" t="14803" r="12619" b="6799"/>
          <a:stretch/>
        </p:blipFill>
        <p:spPr>
          <a:xfrm>
            <a:off x="5089923" y="1421072"/>
            <a:ext cx="1176352" cy="11953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9" t="14803" r="12619" b="6799"/>
          <a:stretch/>
        </p:blipFill>
        <p:spPr>
          <a:xfrm>
            <a:off x="6426987" y="1421071"/>
            <a:ext cx="1176352" cy="119538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6114" y="743852"/>
            <a:ext cx="221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Gibbs Ensemble</a:t>
            </a:r>
            <a:endParaRPr lang="en-US" sz="2400" b="1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28438" y="1205517"/>
                <a:ext cx="3959482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Non-interacting copies (replicas) </a:t>
                </a:r>
              </a:p>
              <a:p>
                <a:r>
                  <a:rPr lang="en-US" dirty="0" smtClean="0"/>
                  <a:t>      of the same “real” system. </a:t>
                </a:r>
              </a:p>
              <a:p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All copies corresponds to the same</a:t>
                </a:r>
              </a:p>
              <a:p>
                <a:r>
                  <a:rPr lang="en-US" dirty="0"/>
                  <a:t> </a:t>
                </a:r>
                <a:r>
                  <a:rPr lang="en-US" dirty="0" smtClean="0"/>
                  <a:t>     macroscopic properties (P, T, S,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 smtClean="0"/>
                  <a:t>)</a:t>
                </a:r>
              </a:p>
              <a:p>
                <a:r>
                  <a:rPr lang="en-US" dirty="0"/>
                  <a:t> </a:t>
                </a:r>
                <a:r>
                  <a:rPr lang="en-US" dirty="0" smtClean="0"/>
                  <a:t>     but different microscopic properties</a:t>
                </a:r>
                <a:endParaRPr lang="en-US" dirty="0"/>
              </a:p>
              <a:p>
                <a:r>
                  <a:rPr lang="en-US" dirty="0" smtClean="0"/>
                  <a:t>      (coordinates and velocities of atoms)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38" y="1205517"/>
                <a:ext cx="3959482" cy="2031325"/>
              </a:xfrm>
              <a:prstGeom prst="rect">
                <a:avLst/>
              </a:prstGeom>
              <a:blipFill>
                <a:blip r:embed="rId3"/>
                <a:stretch>
                  <a:fillRect l="-923" t="-1802" r="-769" b="-3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4935013" y="3447182"/>
            <a:ext cx="4011898" cy="1932858"/>
            <a:chOff x="4935013" y="3447182"/>
            <a:chExt cx="4011898" cy="1932858"/>
          </a:xfrm>
        </p:grpSpPr>
        <p:sp>
          <p:nvSpPr>
            <p:cNvPr id="28" name="Line 50"/>
            <p:cNvSpPr>
              <a:spLocks noChangeShapeType="1"/>
            </p:cNvSpPr>
            <p:nvPr/>
          </p:nvSpPr>
          <p:spPr bwMode="auto">
            <a:xfrm flipV="1">
              <a:off x="4935013" y="3579815"/>
              <a:ext cx="0" cy="1800225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51"/>
            <p:cNvSpPr>
              <a:spLocks noChangeShapeType="1"/>
            </p:cNvSpPr>
            <p:nvPr/>
          </p:nvSpPr>
          <p:spPr bwMode="auto">
            <a:xfrm>
              <a:off x="4935013" y="5380040"/>
              <a:ext cx="3973798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 Box 52"/>
            <p:cNvSpPr txBox="1">
              <a:spLocks noChangeArrowheads="1"/>
            </p:cNvSpPr>
            <p:nvPr/>
          </p:nvSpPr>
          <p:spPr bwMode="auto">
            <a:xfrm>
              <a:off x="8385539" y="4788201"/>
              <a:ext cx="56137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400" b="1" dirty="0"/>
                <a:t>{q}</a:t>
              </a:r>
              <a:endParaRPr lang="ru-RU" altLang="en-US" sz="2400" b="1" dirty="0"/>
            </a:p>
          </p:txBody>
        </p:sp>
        <p:sp>
          <p:nvSpPr>
            <p:cNvPr id="31" name="Text Box 53"/>
            <p:cNvSpPr txBox="1">
              <a:spLocks noChangeArrowheads="1"/>
            </p:cNvSpPr>
            <p:nvPr/>
          </p:nvSpPr>
          <p:spPr bwMode="auto">
            <a:xfrm>
              <a:off x="5080341" y="3447182"/>
              <a:ext cx="56137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400" b="1" dirty="0"/>
                <a:t>{p}</a:t>
              </a:r>
              <a:endParaRPr lang="ru-RU" altLang="en-US" sz="2400" b="1" dirty="0"/>
            </a:p>
          </p:txBody>
        </p:sp>
      </p:grpSp>
      <p:sp>
        <p:nvSpPr>
          <p:cNvPr id="32" name="Line 59"/>
          <p:cNvSpPr>
            <a:spLocks noChangeShapeType="1"/>
          </p:cNvSpPr>
          <p:nvPr/>
        </p:nvSpPr>
        <p:spPr bwMode="auto">
          <a:xfrm flipV="1">
            <a:off x="6548992" y="4937643"/>
            <a:ext cx="723502" cy="7302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Text Box 60"/>
          <p:cNvSpPr txBox="1">
            <a:spLocks noChangeArrowheads="1"/>
          </p:cNvSpPr>
          <p:nvPr/>
        </p:nvSpPr>
        <p:spPr bwMode="auto">
          <a:xfrm>
            <a:off x="4831930" y="5799138"/>
            <a:ext cx="34737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 smtClean="0">
                <a:solidFill>
                  <a:schemeClr val="tx2"/>
                </a:solidFill>
              </a:rPr>
              <a:t>Each point is: {</a:t>
            </a:r>
            <a:r>
              <a:rPr lang="ru-RU" altLang="en-US" b="1" dirty="0">
                <a:solidFill>
                  <a:schemeClr val="tx2"/>
                </a:solidFill>
              </a:rPr>
              <a:t>3*6*10</a:t>
            </a:r>
            <a:r>
              <a:rPr lang="ru-RU" altLang="en-US" b="1" baseline="30000" dirty="0">
                <a:solidFill>
                  <a:schemeClr val="tx2"/>
                </a:solidFill>
              </a:rPr>
              <a:t>23</a:t>
            </a:r>
            <a:r>
              <a:rPr lang="ru-RU" altLang="en-US" b="1" dirty="0">
                <a:solidFill>
                  <a:schemeClr val="tx2"/>
                </a:solidFill>
              </a:rPr>
              <a:t>;</a:t>
            </a:r>
            <a:r>
              <a:rPr lang="ru-RU" altLang="en-US" b="1" baseline="30000" dirty="0">
                <a:solidFill>
                  <a:schemeClr val="tx2"/>
                </a:solidFill>
              </a:rPr>
              <a:t> </a:t>
            </a:r>
            <a:r>
              <a:rPr lang="ru-RU" altLang="en-US" b="1" dirty="0" smtClean="0">
                <a:solidFill>
                  <a:schemeClr val="tx2"/>
                </a:solidFill>
              </a:rPr>
              <a:t>3*6*10</a:t>
            </a:r>
            <a:r>
              <a:rPr lang="ru-RU" altLang="en-US" b="1" baseline="30000" dirty="0" smtClean="0">
                <a:solidFill>
                  <a:schemeClr val="tx2"/>
                </a:solidFill>
              </a:rPr>
              <a:t>23</a:t>
            </a:r>
            <a:r>
              <a:rPr lang="en-US" altLang="en-US" b="1" dirty="0">
                <a:solidFill>
                  <a:schemeClr val="tx2"/>
                </a:solidFill>
              </a:rPr>
              <a:t>}</a:t>
            </a:r>
            <a:endParaRPr lang="ru-RU" altLang="en-US" b="1" dirty="0">
              <a:solidFill>
                <a:schemeClr val="tx2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880845" y="3830898"/>
            <a:ext cx="2770791" cy="1106747"/>
            <a:chOff x="5880845" y="3830898"/>
            <a:chExt cx="2770791" cy="1106747"/>
          </a:xfrm>
        </p:grpSpPr>
        <p:sp>
          <p:nvSpPr>
            <p:cNvPr id="34" name="Oval 33"/>
            <p:cNvSpPr/>
            <p:nvPr/>
          </p:nvSpPr>
          <p:spPr>
            <a:xfrm>
              <a:off x="5893355" y="3840163"/>
              <a:ext cx="2758281" cy="923927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45"/>
            <p:cNvSpPr>
              <a:spLocks noChangeArrowheads="1"/>
            </p:cNvSpPr>
            <p:nvPr/>
          </p:nvSpPr>
          <p:spPr bwMode="auto">
            <a:xfrm>
              <a:off x="8190768" y="3830898"/>
              <a:ext cx="389541" cy="37971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Oval 45"/>
            <p:cNvSpPr>
              <a:spLocks noChangeArrowheads="1"/>
            </p:cNvSpPr>
            <p:nvPr/>
          </p:nvSpPr>
          <p:spPr bwMode="auto">
            <a:xfrm>
              <a:off x="5880845" y="3872815"/>
              <a:ext cx="389541" cy="379712"/>
            </a:xfrm>
            <a:prstGeom prst="ellipse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45"/>
            <p:cNvSpPr>
              <a:spLocks noChangeArrowheads="1"/>
            </p:cNvSpPr>
            <p:nvPr/>
          </p:nvSpPr>
          <p:spPr bwMode="auto">
            <a:xfrm>
              <a:off x="7272495" y="4557933"/>
              <a:ext cx="389541" cy="379712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38" name="Straight Arrow Connector 37"/>
          <p:cNvCxnSpPr>
            <a:stCxn id="35" idx="0"/>
            <a:endCxn id="12" idx="2"/>
          </p:cNvCxnSpPr>
          <p:nvPr/>
        </p:nvCxnSpPr>
        <p:spPr>
          <a:xfrm flipH="1" flipV="1">
            <a:off x="5678099" y="2616459"/>
            <a:ext cx="397517" cy="1256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6" idx="0"/>
            <a:endCxn id="13" idx="2"/>
          </p:cNvCxnSpPr>
          <p:nvPr/>
        </p:nvCxnSpPr>
        <p:spPr>
          <a:xfrm flipH="1" flipV="1">
            <a:off x="7015163" y="2616458"/>
            <a:ext cx="452103" cy="1941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5" idx="0"/>
            <a:endCxn id="9" idx="2"/>
          </p:cNvCxnSpPr>
          <p:nvPr/>
        </p:nvCxnSpPr>
        <p:spPr>
          <a:xfrm flipH="1" flipV="1">
            <a:off x="8263540" y="2616458"/>
            <a:ext cx="121999" cy="1214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1051565" y="3678015"/>
                <a:ext cx="209223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0000FF"/>
                    </a:solidFill>
                  </a:rPr>
                  <a:t>Phase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𝚪</m:t>
                    </m:r>
                  </m:oMath>
                </a14:m>
                <a:r>
                  <a:rPr lang="en-US" sz="2400" b="1" dirty="0" smtClean="0">
                    <a:solidFill>
                      <a:srgbClr val="0000FF"/>
                    </a:solidFill>
                  </a:rPr>
                  <a:t>-space:</a:t>
                </a:r>
                <a:endParaRPr lang="en-US" sz="2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565" y="3678015"/>
                <a:ext cx="2092239" cy="461665"/>
              </a:xfrm>
              <a:prstGeom prst="rect">
                <a:avLst/>
              </a:prstGeom>
              <a:blipFill>
                <a:blip r:embed="rId4"/>
                <a:stretch>
                  <a:fillRect l="-4665" t="-10526" r="-3499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1411310" y="4295261"/>
                <a:ext cx="13727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𝚪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d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310" y="4295261"/>
                <a:ext cx="1372747" cy="369332"/>
              </a:xfrm>
              <a:prstGeom prst="rect">
                <a:avLst/>
              </a:prstGeom>
              <a:blipFill>
                <a:blip r:embed="rId5"/>
                <a:stretch>
                  <a:fillRect l="-4889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Arrow Connector 49"/>
          <p:cNvCxnSpPr/>
          <p:nvPr/>
        </p:nvCxnSpPr>
        <p:spPr>
          <a:xfrm flipV="1">
            <a:off x="1411310" y="4788202"/>
            <a:ext cx="686373" cy="5145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 flipV="1">
            <a:off x="2593736" y="4788201"/>
            <a:ext cx="762000" cy="5145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228438" y="5475972"/>
            <a:ext cx="1925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coordinates of a</a:t>
            </a:r>
          </a:p>
          <a:p>
            <a:pPr algn="ctr"/>
            <a:r>
              <a:rPr lang="en-US" dirty="0" smtClean="0"/>
              <a:t>1 mole of particles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2425952" y="5463960"/>
            <a:ext cx="1925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momenta of a</a:t>
            </a:r>
          </a:p>
          <a:p>
            <a:pPr algn="ctr"/>
            <a:r>
              <a:rPr lang="en-US" dirty="0" smtClean="0"/>
              <a:t>1 mole of particles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2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46" grpId="0"/>
      <p:bldP spid="48" grpId="0"/>
      <p:bldP spid="53" grpId="0"/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5D59B-5D97-407E-B360-CD0F03335899}" type="slidenum">
              <a:rPr lang="en-US" smtClean="0"/>
              <a:t>9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46519" y="1602544"/>
            <a:ext cx="3292106" cy="9521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44973" y="782800"/>
            <a:ext cx="8584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To compute properties, we compute thermal (ensemble) averages</a:t>
            </a:r>
            <a:endParaRPr lang="en-US" sz="2400" b="1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052781" y="1724431"/>
                <a:ext cx="3033715" cy="7060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𝒐𝒃𝒔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</m:d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𝜞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d>
                            <m:d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0" smtClean="0"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b="1" i="1">
                          <a:latin typeface="Cambria Math" panose="02040503050406030204" pitchFamily="18" charset="0"/>
                        </a:rPr>
                        <m:t>𝝎</m:t>
                      </m:r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𝜞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781" y="1724431"/>
                <a:ext cx="3033715" cy="70609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1473287" y="69451"/>
            <a:ext cx="6886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Observed properties are statistical quantities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737302" y="1417878"/>
                <a:ext cx="440486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𝝎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𝜞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 smtClean="0"/>
                  <a:t> - a probability to find the system near </a:t>
                </a:r>
              </a:p>
              <a:p>
                <a:r>
                  <a:rPr lang="en-US" dirty="0" smtClean="0"/>
                  <a:t>              the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𝜞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dirty="0" smtClean="0"/>
                  <a:t> in the phase space</a:t>
                </a:r>
                <a:endParaRPr lang="en-US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7302" y="1417878"/>
                <a:ext cx="4404860" cy="646331"/>
              </a:xfrm>
              <a:prstGeom prst="rect">
                <a:avLst/>
              </a:prstGeom>
              <a:blipFill>
                <a:blip r:embed="rId3"/>
                <a:stretch>
                  <a:fillRect t="-5660" r="-138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739140" y="2243085"/>
                <a:ext cx="434401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𝑨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𝜞</m:t>
                            </m:r>
                          </m:e>
                          <m:sub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 smtClean="0"/>
                  <a:t> - the value of the property of interest</a:t>
                </a:r>
              </a:p>
              <a:p>
                <a:r>
                  <a:rPr lang="en-US" b="0" dirty="0" smtClean="0"/>
                  <a:t>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 smtClean="0"/>
                  <a:t> at the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𝜞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dirty="0" smtClean="0"/>
                  <a:t> in the phase space</a:t>
                </a:r>
                <a:endParaRPr lang="en-US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140" y="2243085"/>
                <a:ext cx="4344010" cy="646331"/>
              </a:xfrm>
              <a:prstGeom prst="rect">
                <a:avLst/>
              </a:prstGeom>
              <a:blipFill>
                <a:blip r:embed="rId4"/>
                <a:stretch>
                  <a:fillRect t="-5660" r="-281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946519" y="3288366"/>
            <a:ext cx="3292106" cy="95217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225072" y="3486047"/>
                <a:ext cx="2861424" cy="5663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𝒐𝒃𝒔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</m:d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𝚪</m:t>
                          </m:r>
                        </m:sub>
                        <m:sup/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d>
                            <m:d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𝚪</m:t>
                              </m:r>
                            </m:e>
                          </m:d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𝝎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𝚪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5072" y="3486047"/>
                <a:ext cx="2861424" cy="5663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344357" y="3476153"/>
                <a:ext cx="2948820" cy="5663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𝒐𝒃𝒔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</m:d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𝚪</m:t>
                          </m:r>
                        </m:sub>
                        <m:sup/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  <m:d>
                            <m:d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𝚪</m:t>
                              </m:r>
                            </m:e>
                          </m:d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𝝆</m:t>
                          </m:r>
                          <m:d>
                            <m:d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𝚪</m:t>
                              </m:r>
                            </m:e>
                          </m:d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𝚪</m:t>
                          </m:r>
                        </m:e>
                      </m:nary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357" y="3476153"/>
                <a:ext cx="2948820" cy="566374"/>
              </a:xfrm>
              <a:prstGeom prst="rect">
                <a:avLst/>
              </a:prstGeom>
              <a:blipFill>
                <a:blip r:embed="rId6"/>
                <a:stretch>
                  <a:fillRect b="-1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260775" y="4455538"/>
                <a:ext cx="5654625" cy="915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𝑜𝑏𝑠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supHide m:val="on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sub>
                            <m:sup/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nary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nary>
                            <m:naryPr>
                              <m:supHide m:val="on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sub>
                            <m:sup/>
                            <m:e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sup>
                              </m:sSup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nary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p>
                          </m:sSup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775" y="4455538"/>
                <a:ext cx="5654625" cy="915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222999" y="4682426"/>
            <a:ext cx="2578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Ensemble average:</a:t>
            </a:r>
            <a:endParaRPr lang="en-US" sz="24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706604" y="5707916"/>
                <a:ext cx="553786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/>
                  <a:t>All properties</a:t>
                </a:r>
                <a:r>
                  <a:rPr lang="en-US" sz="2400" b="1" dirty="0"/>
                  <a:t> </a:t>
                </a:r>
                <a:r>
                  <a:rPr lang="en-US" sz="2400" b="1" dirty="0" smtClean="0"/>
                  <a:t>are defined by the </a:t>
                </a:r>
              </a:p>
              <a:p>
                <a:r>
                  <a:rPr lang="en-US" sz="2400" b="1" dirty="0" smtClean="0">
                    <a:solidFill>
                      <a:srgbClr val="0000FF"/>
                    </a:solidFill>
                  </a:rPr>
                  <a:t>probability distribution function,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𝝆</m:t>
                    </m:r>
                    <m:r>
                      <a:rPr lang="en-US" sz="24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𝐪</m:t>
                    </m:r>
                    <m:r>
                      <a:rPr lang="en-US" sz="24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𝐩</m:t>
                    </m:r>
                    <m:r>
                      <a:rPr lang="en-US" sz="24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b="1" dirty="0" smtClean="0">
                    <a:solidFill>
                      <a:srgbClr val="0000FF"/>
                    </a:solidFill>
                  </a:rPr>
                  <a:t> !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604" y="5707916"/>
                <a:ext cx="5537863" cy="830997"/>
              </a:xfrm>
              <a:prstGeom prst="rect">
                <a:avLst/>
              </a:prstGeom>
              <a:blipFill>
                <a:blip r:embed="rId8"/>
                <a:stretch>
                  <a:fillRect l="-1762" t="-5839" r="-661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605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20" grpId="0"/>
      <p:bldP spid="21" grpId="0"/>
      <p:bldP spid="22" grpId="0" animBg="1"/>
      <p:bldP spid="23" grpId="0"/>
      <p:bldP spid="24" grpId="0"/>
      <p:bldP spid="25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3693</TotalTime>
  <Words>3007</Words>
  <Application>Microsoft Office PowerPoint</Application>
  <PresentationFormat>On-screen Show (4:3)</PresentationFormat>
  <Paragraphs>763</Paragraphs>
  <Slides>55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5" baseType="lpstr">
      <vt:lpstr>Arial</vt:lpstr>
      <vt:lpstr>Calibri</vt:lpstr>
      <vt:lpstr>Calibri Light</vt:lpstr>
      <vt:lpstr>Cambria Math</vt:lpstr>
      <vt:lpstr>Tahoma</vt:lpstr>
      <vt:lpstr>Times New Roman</vt:lpstr>
      <vt:lpstr>Wingdings</vt:lpstr>
      <vt:lpstr>Office Theme</vt:lpstr>
      <vt:lpstr>Equation</vt:lpstr>
      <vt:lpstr>Формула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Buffalo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Alexey-user</dc:creator>
  <cp:lastModifiedBy>Alexey-user</cp:lastModifiedBy>
  <cp:revision>139</cp:revision>
  <dcterms:created xsi:type="dcterms:W3CDTF">2017-11-11T14:18:08Z</dcterms:created>
  <dcterms:modified xsi:type="dcterms:W3CDTF">2018-07-02T01:04:37Z</dcterms:modified>
</cp:coreProperties>
</file>